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3" r:id="rId3"/>
    <p:sldId id="259" r:id="rId4"/>
    <p:sldId id="302" r:id="rId5"/>
    <p:sldId id="498" r:id="rId6"/>
    <p:sldId id="499" r:id="rId7"/>
    <p:sldId id="303" r:id="rId8"/>
    <p:sldId id="528" r:id="rId9"/>
    <p:sldId id="266" r:id="rId10"/>
    <p:sldId id="522" r:id="rId11"/>
    <p:sldId id="500" r:id="rId12"/>
    <p:sldId id="523" r:id="rId13"/>
    <p:sldId id="381" r:id="rId14"/>
    <p:sldId id="538" r:id="rId15"/>
    <p:sldId id="532" r:id="rId16"/>
    <p:sldId id="536" r:id="rId17"/>
    <p:sldId id="268" r:id="rId18"/>
    <p:sldId id="524" r:id="rId19"/>
    <p:sldId id="292" r:id="rId20"/>
    <p:sldId id="299" r:id="rId21"/>
    <p:sldId id="271" r:id="rId22"/>
    <p:sldId id="318" r:id="rId23"/>
    <p:sldId id="279" r:id="rId24"/>
    <p:sldId id="280" r:id="rId25"/>
    <p:sldId id="297" r:id="rId26"/>
    <p:sldId id="537" r:id="rId27"/>
    <p:sldId id="306" r:id="rId28"/>
    <p:sldId id="525" r:id="rId29"/>
    <p:sldId id="30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AB7DCC-FB13-4DF2-B595-86DAC0B4855C}" v="2" dt="2022-12-20T01:59:49.3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01" autoAdjust="0"/>
    <p:restoredTop sz="80632" autoAdjust="0"/>
  </p:normalViewPr>
  <p:slideViewPr>
    <p:cSldViewPr snapToGrid="0">
      <p:cViewPr varScale="1">
        <p:scale>
          <a:sx n="60" d="100"/>
          <a:sy n="60" d="100"/>
        </p:scale>
        <p:origin x="1216" y="40"/>
      </p:cViewPr>
      <p:guideLst/>
    </p:cSldViewPr>
  </p:slideViewPr>
  <p:notesTextViewPr>
    <p:cViewPr>
      <p:scale>
        <a:sx n="1" d="1"/>
        <a:sy n="1" d="1"/>
      </p:scale>
      <p:origin x="0" y="0"/>
    </p:cViewPr>
  </p:notesTextViewPr>
  <p:sorterViewPr>
    <p:cViewPr>
      <p:scale>
        <a:sx n="80" d="100"/>
        <a:sy n="80" d="100"/>
      </p:scale>
      <p:origin x="0" y="-33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F1F72-D5C6-45C1-8861-C60BF5F24714}"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E997C9A2-714F-40F1-A449-E3B567BF2191}">
      <dgm:prSet custT="1"/>
      <dgm:spPr/>
      <dgm:t>
        <a:bodyPr/>
        <a:lstStyle/>
        <a:p>
          <a:r>
            <a:rPr lang="en-US" sz="2400"/>
            <a:t>The Planning Scale</a:t>
          </a:r>
        </a:p>
      </dgm:t>
    </dgm:pt>
    <dgm:pt modelId="{BA698C14-60FB-412B-AEAE-731859E29542}" type="parTrans" cxnId="{2075DAD4-179E-4962-A3A4-8AF294EC5EA6}">
      <dgm:prSet/>
      <dgm:spPr/>
      <dgm:t>
        <a:bodyPr/>
        <a:lstStyle/>
        <a:p>
          <a:endParaRPr lang="en-US" sz="2400"/>
        </a:p>
      </dgm:t>
    </dgm:pt>
    <dgm:pt modelId="{422E5A6E-833A-4E82-AE6D-14E4A987983A}" type="sibTrans" cxnId="{2075DAD4-179E-4962-A3A4-8AF294EC5EA6}">
      <dgm:prSet/>
      <dgm:spPr/>
      <dgm:t>
        <a:bodyPr/>
        <a:lstStyle/>
        <a:p>
          <a:endParaRPr lang="en-US" sz="2400"/>
        </a:p>
      </dgm:t>
    </dgm:pt>
    <dgm:pt modelId="{B0F8E3E1-1A0E-460F-8AAF-64338F4B4FD6}">
      <dgm:prSet custT="1"/>
      <dgm:spPr/>
      <dgm:t>
        <a:bodyPr/>
        <a:lstStyle/>
        <a:p>
          <a:r>
            <a:rPr lang="en-US" sz="2400"/>
            <a:t>key questions: How do we make software artifacts “good”? What does that mean? Who decides?</a:t>
          </a:r>
        </a:p>
      </dgm:t>
    </dgm:pt>
    <dgm:pt modelId="{EEE8EA9A-411A-491E-84CA-6BA517715CEC}" type="parTrans" cxnId="{110FBA75-72E0-409F-B4C9-470BE287D593}">
      <dgm:prSet/>
      <dgm:spPr/>
      <dgm:t>
        <a:bodyPr/>
        <a:lstStyle/>
        <a:p>
          <a:endParaRPr lang="en-US" sz="2400"/>
        </a:p>
      </dgm:t>
    </dgm:pt>
    <dgm:pt modelId="{5A230061-F20B-47A7-95D3-A494EBECEA98}" type="sibTrans" cxnId="{110FBA75-72E0-409F-B4C9-470BE287D593}">
      <dgm:prSet/>
      <dgm:spPr/>
      <dgm:t>
        <a:bodyPr/>
        <a:lstStyle/>
        <a:p>
          <a:endParaRPr lang="en-US" sz="2400"/>
        </a:p>
      </dgm:t>
    </dgm:pt>
    <dgm:pt modelId="{039B0968-54C3-43D9-AE1B-2E3AC07C27AD}">
      <dgm:prSet custT="1"/>
      <dgm:spPr/>
      <dgm:t>
        <a:bodyPr/>
        <a:lstStyle/>
        <a:p>
          <a:r>
            <a:rPr lang="en-US" sz="2400"/>
            <a:t>The Organizational Scale</a:t>
          </a:r>
        </a:p>
      </dgm:t>
    </dgm:pt>
    <dgm:pt modelId="{723301F6-EFFE-4D7B-9CF2-4318A56ECE12}" type="parTrans" cxnId="{BCE89210-284B-4F70-A369-5A242DBD0592}">
      <dgm:prSet/>
      <dgm:spPr/>
      <dgm:t>
        <a:bodyPr/>
        <a:lstStyle/>
        <a:p>
          <a:endParaRPr lang="en-US" sz="2400"/>
        </a:p>
      </dgm:t>
    </dgm:pt>
    <dgm:pt modelId="{6A5712B8-688E-4DCA-B67B-72AC37CCABC7}" type="sibTrans" cxnId="{BCE89210-284B-4F70-A369-5A242DBD0592}">
      <dgm:prSet/>
      <dgm:spPr/>
      <dgm:t>
        <a:bodyPr/>
        <a:lstStyle/>
        <a:p>
          <a:endParaRPr lang="en-US" sz="2400"/>
        </a:p>
      </dgm:t>
    </dgm:pt>
    <dgm:pt modelId="{09F6E43F-326A-4A31-8B24-D1AB47D1B06D}">
      <dgm:prSet custT="1"/>
      <dgm:spPr/>
      <dgm:t>
        <a:bodyPr/>
        <a:lstStyle/>
        <a:p>
          <a:r>
            <a:rPr lang="en-US" sz="2400"/>
            <a:t>key questions: What are people’s needs? How do we design software artifacts that meets those needs?</a:t>
          </a:r>
        </a:p>
      </dgm:t>
    </dgm:pt>
    <dgm:pt modelId="{856A42FA-8545-4DB2-AACD-50ED5C4BFAA8}" type="parTrans" cxnId="{0AAF3186-1AF3-471C-877F-3E28FE723B8E}">
      <dgm:prSet/>
      <dgm:spPr/>
      <dgm:t>
        <a:bodyPr/>
        <a:lstStyle/>
        <a:p>
          <a:endParaRPr lang="en-US" sz="2400"/>
        </a:p>
      </dgm:t>
    </dgm:pt>
    <dgm:pt modelId="{781215CD-EA2E-4807-B623-5F5774866BE2}" type="sibTrans" cxnId="{0AAF3186-1AF3-471C-877F-3E28FE723B8E}">
      <dgm:prSet/>
      <dgm:spPr/>
      <dgm:t>
        <a:bodyPr/>
        <a:lstStyle/>
        <a:p>
          <a:endParaRPr lang="en-US" sz="2400"/>
        </a:p>
      </dgm:t>
    </dgm:pt>
    <dgm:pt modelId="{50A5330E-7DD1-478A-B165-0DCE625AF6CF}">
      <dgm:prSet custT="1"/>
      <dgm:spPr/>
      <dgm:t>
        <a:bodyPr/>
        <a:lstStyle/>
        <a:p>
          <a:r>
            <a:rPr lang="en-US" sz="2400"/>
            <a:t>The Implementation Scale</a:t>
          </a:r>
        </a:p>
      </dgm:t>
    </dgm:pt>
    <dgm:pt modelId="{591C638D-F63E-45B1-A615-D76CC647E053}" type="parTrans" cxnId="{884F0D94-B0D3-42D2-91B1-8DAC601919F5}">
      <dgm:prSet/>
      <dgm:spPr/>
      <dgm:t>
        <a:bodyPr/>
        <a:lstStyle/>
        <a:p>
          <a:endParaRPr lang="en-US" sz="2400"/>
        </a:p>
      </dgm:t>
    </dgm:pt>
    <dgm:pt modelId="{43538A64-B372-4F01-8018-1ABFAEFB32A9}" type="sibTrans" cxnId="{884F0D94-B0D3-42D2-91B1-8DAC601919F5}">
      <dgm:prSet/>
      <dgm:spPr/>
      <dgm:t>
        <a:bodyPr/>
        <a:lstStyle/>
        <a:p>
          <a:endParaRPr lang="en-US" sz="2400"/>
        </a:p>
      </dgm:t>
    </dgm:pt>
    <dgm:pt modelId="{59922340-1B1E-4188-AF21-455A9791F1CB}">
      <dgm:prSet custT="1"/>
      <dgm:spPr/>
      <dgm:t>
        <a:bodyPr/>
        <a:lstStyle/>
        <a:p>
          <a:r>
            <a:rPr lang="en-US" sz="2400"/>
            <a:t>key question: how to design software artifacts that are easy to test, understand, and modify?</a:t>
          </a:r>
        </a:p>
      </dgm:t>
    </dgm:pt>
    <dgm:pt modelId="{F387A055-1625-443A-9A9F-6F74B22C4CBB}" type="parTrans" cxnId="{6E3E67EF-19DF-42B5-8F99-A9DCFB288705}">
      <dgm:prSet/>
      <dgm:spPr/>
      <dgm:t>
        <a:bodyPr/>
        <a:lstStyle/>
        <a:p>
          <a:endParaRPr lang="en-US" sz="2400"/>
        </a:p>
      </dgm:t>
    </dgm:pt>
    <dgm:pt modelId="{80093C4C-4F6E-43BA-AFAD-4FD03F5834BB}" type="sibTrans" cxnId="{6E3E67EF-19DF-42B5-8F99-A9DCFB288705}">
      <dgm:prSet/>
      <dgm:spPr/>
      <dgm:t>
        <a:bodyPr/>
        <a:lstStyle/>
        <a:p>
          <a:endParaRPr lang="en-US" sz="2400"/>
        </a:p>
      </dgm:t>
    </dgm:pt>
    <dgm:pt modelId="{9297A8EA-EDBF-4876-934C-BD09FBE3EAE8}" type="pres">
      <dgm:prSet presAssocID="{DDBF1F72-D5C6-45C1-8861-C60BF5F24714}" presName="linear" presStyleCnt="0">
        <dgm:presLayoutVars>
          <dgm:dir/>
          <dgm:animLvl val="lvl"/>
          <dgm:resizeHandles val="exact"/>
        </dgm:presLayoutVars>
      </dgm:prSet>
      <dgm:spPr/>
    </dgm:pt>
    <dgm:pt modelId="{D03D9693-B636-4256-8302-E48214907012}" type="pres">
      <dgm:prSet presAssocID="{E997C9A2-714F-40F1-A449-E3B567BF2191}" presName="parentLin" presStyleCnt="0"/>
      <dgm:spPr/>
    </dgm:pt>
    <dgm:pt modelId="{F9AADC45-FE44-4219-B108-D2AE3D8E173B}" type="pres">
      <dgm:prSet presAssocID="{E997C9A2-714F-40F1-A449-E3B567BF2191}" presName="parentLeftMargin" presStyleLbl="node1" presStyleIdx="0" presStyleCnt="3"/>
      <dgm:spPr/>
    </dgm:pt>
    <dgm:pt modelId="{43D2748E-F233-4117-A263-D994A3D777A0}" type="pres">
      <dgm:prSet presAssocID="{E997C9A2-714F-40F1-A449-E3B567BF2191}" presName="parentText" presStyleLbl="node1" presStyleIdx="0" presStyleCnt="3">
        <dgm:presLayoutVars>
          <dgm:chMax val="0"/>
          <dgm:bulletEnabled val="1"/>
        </dgm:presLayoutVars>
      </dgm:prSet>
      <dgm:spPr/>
    </dgm:pt>
    <dgm:pt modelId="{A5AB6A0D-CA8F-4833-9E04-B3504D8AE5BA}" type="pres">
      <dgm:prSet presAssocID="{E997C9A2-714F-40F1-A449-E3B567BF2191}" presName="negativeSpace" presStyleCnt="0"/>
      <dgm:spPr/>
    </dgm:pt>
    <dgm:pt modelId="{766C274E-0DCD-4D35-A637-3B7C31718B43}" type="pres">
      <dgm:prSet presAssocID="{E997C9A2-714F-40F1-A449-E3B567BF2191}" presName="childText" presStyleLbl="conFgAcc1" presStyleIdx="0" presStyleCnt="3">
        <dgm:presLayoutVars>
          <dgm:bulletEnabled val="1"/>
        </dgm:presLayoutVars>
      </dgm:prSet>
      <dgm:spPr/>
    </dgm:pt>
    <dgm:pt modelId="{AA447152-ACAC-4163-8BAB-AC05B811D065}" type="pres">
      <dgm:prSet presAssocID="{422E5A6E-833A-4E82-AE6D-14E4A987983A}" presName="spaceBetweenRectangles" presStyleCnt="0"/>
      <dgm:spPr/>
    </dgm:pt>
    <dgm:pt modelId="{F93080E5-07C3-43D8-B00B-16C7DAA7B786}" type="pres">
      <dgm:prSet presAssocID="{039B0968-54C3-43D9-AE1B-2E3AC07C27AD}" presName="parentLin" presStyleCnt="0"/>
      <dgm:spPr/>
    </dgm:pt>
    <dgm:pt modelId="{21FE5E6B-A9D8-4FEE-A374-A6805A219E77}" type="pres">
      <dgm:prSet presAssocID="{039B0968-54C3-43D9-AE1B-2E3AC07C27AD}" presName="parentLeftMargin" presStyleLbl="node1" presStyleIdx="0" presStyleCnt="3"/>
      <dgm:spPr/>
    </dgm:pt>
    <dgm:pt modelId="{5DA3FF59-85F1-4735-B3A9-18751F101F6E}" type="pres">
      <dgm:prSet presAssocID="{039B0968-54C3-43D9-AE1B-2E3AC07C27AD}" presName="parentText" presStyleLbl="node1" presStyleIdx="1" presStyleCnt="3">
        <dgm:presLayoutVars>
          <dgm:chMax val="0"/>
          <dgm:bulletEnabled val="1"/>
        </dgm:presLayoutVars>
      </dgm:prSet>
      <dgm:spPr/>
    </dgm:pt>
    <dgm:pt modelId="{22B9FD75-A93D-4DD6-9443-3E2DA3E8CB29}" type="pres">
      <dgm:prSet presAssocID="{039B0968-54C3-43D9-AE1B-2E3AC07C27AD}" presName="negativeSpace" presStyleCnt="0"/>
      <dgm:spPr/>
    </dgm:pt>
    <dgm:pt modelId="{0D116FDA-C199-4724-BDFF-B6B6DD9C39F4}" type="pres">
      <dgm:prSet presAssocID="{039B0968-54C3-43D9-AE1B-2E3AC07C27AD}" presName="childText" presStyleLbl="conFgAcc1" presStyleIdx="1" presStyleCnt="3">
        <dgm:presLayoutVars>
          <dgm:bulletEnabled val="1"/>
        </dgm:presLayoutVars>
      </dgm:prSet>
      <dgm:spPr/>
    </dgm:pt>
    <dgm:pt modelId="{611A4537-2325-423B-8AB3-12304A086352}" type="pres">
      <dgm:prSet presAssocID="{6A5712B8-688E-4DCA-B67B-72AC37CCABC7}" presName="spaceBetweenRectangles" presStyleCnt="0"/>
      <dgm:spPr/>
    </dgm:pt>
    <dgm:pt modelId="{6D33FFAF-C011-460D-9D3A-77BD73B8DFD6}" type="pres">
      <dgm:prSet presAssocID="{50A5330E-7DD1-478A-B165-0DCE625AF6CF}" presName="parentLin" presStyleCnt="0"/>
      <dgm:spPr/>
    </dgm:pt>
    <dgm:pt modelId="{AD6E4FFD-51E2-4D96-B11B-E0830BF5D494}" type="pres">
      <dgm:prSet presAssocID="{50A5330E-7DD1-478A-B165-0DCE625AF6CF}" presName="parentLeftMargin" presStyleLbl="node1" presStyleIdx="1" presStyleCnt="3"/>
      <dgm:spPr/>
    </dgm:pt>
    <dgm:pt modelId="{22921543-69A4-4F5E-BB18-7A033233EAEB}" type="pres">
      <dgm:prSet presAssocID="{50A5330E-7DD1-478A-B165-0DCE625AF6CF}" presName="parentText" presStyleLbl="node1" presStyleIdx="2" presStyleCnt="3">
        <dgm:presLayoutVars>
          <dgm:chMax val="0"/>
          <dgm:bulletEnabled val="1"/>
        </dgm:presLayoutVars>
      </dgm:prSet>
      <dgm:spPr/>
    </dgm:pt>
    <dgm:pt modelId="{09AB8D06-BF35-4639-85E1-F15A5DBEF129}" type="pres">
      <dgm:prSet presAssocID="{50A5330E-7DD1-478A-B165-0DCE625AF6CF}" presName="negativeSpace" presStyleCnt="0"/>
      <dgm:spPr/>
    </dgm:pt>
    <dgm:pt modelId="{A19FAB4D-117A-4965-8A0A-D6E6E7E1F541}" type="pres">
      <dgm:prSet presAssocID="{50A5330E-7DD1-478A-B165-0DCE625AF6CF}" presName="childText" presStyleLbl="conFgAcc1" presStyleIdx="2" presStyleCnt="3">
        <dgm:presLayoutVars>
          <dgm:bulletEnabled val="1"/>
        </dgm:presLayoutVars>
      </dgm:prSet>
      <dgm:spPr/>
    </dgm:pt>
  </dgm:ptLst>
  <dgm:cxnLst>
    <dgm:cxn modelId="{7509E500-AE07-4957-B752-ED34A65CBE83}" type="presOf" srcId="{09F6E43F-326A-4A31-8B24-D1AB47D1B06D}" destId="{0D116FDA-C199-4724-BDFF-B6B6DD9C39F4}" srcOrd="0" destOrd="0" presId="urn:microsoft.com/office/officeart/2005/8/layout/list1"/>
    <dgm:cxn modelId="{BCE89210-284B-4F70-A369-5A242DBD0592}" srcId="{DDBF1F72-D5C6-45C1-8861-C60BF5F24714}" destId="{039B0968-54C3-43D9-AE1B-2E3AC07C27AD}" srcOrd="1" destOrd="0" parTransId="{723301F6-EFFE-4D7B-9CF2-4318A56ECE12}" sibTransId="{6A5712B8-688E-4DCA-B67B-72AC37CCABC7}"/>
    <dgm:cxn modelId="{8597131C-6FED-4BF4-A1CA-E891C66D69EB}" type="presOf" srcId="{039B0968-54C3-43D9-AE1B-2E3AC07C27AD}" destId="{5DA3FF59-85F1-4735-B3A9-18751F101F6E}" srcOrd="1" destOrd="0" presId="urn:microsoft.com/office/officeart/2005/8/layout/list1"/>
    <dgm:cxn modelId="{D1ACD242-53AC-48B3-9F94-02F3C4DFD8FE}" type="presOf" srcId="{E997C9A2-714F-40F1-A449-E3B567BF2191}" destId="{43D2748E-F233-4117-A263-D994A3D777A0}" srcOrd="1" destOrd="0" presId="urn:microsoft.com/office/officeart/2005/8/layout/list1"/>
    <dgm:cxn modelId="{E328FB6B-1AFC-4766-8E7E-E588B84987B3}" type="presOf" srcId="{50A5330E-7DD1-478A-B165-0DCE625AF6CF}" destId="{AD6E4FFD-51E2-4D96-B11B-E0830BF5D494}" srcOrd="0" destOrd="0" presId="urn:microsoft.com/office/officeart/2005/8/layout/list1"/>
    <dgm:cxn modelId="{110FBA75-72E0-409F-B4C9-470BE287D593}" srcId="{E997C9A2-714F-40F1-A449-E3B567BF2191}" destId="{B0F8E3E1-1A0E-460F-8AAF-64338F4B4FD6}" srcOrd="0" destOrd="0" parTransId="{EEE8EA9A-411A-491E-84CA-6BA517715CEC}" sibTransId="{5A230061-F20B-47A7-95D3-A494EBECEA98}"/>
    <dgm:cxn modelId="{0AAF3186-1AF3-471C-877F-3E28FE723B8E}" srcId="{039B0968-54C3-43D9-AE1B-2E3AC07C27AD}" destId="{09F6E43F-326A-4A31-8B24-D1AB47D1B06D}" srcOrd="0" destOrd="0" parTransId="{856A42FA-8545-4DB2-AACD-50ED5C4BFAA8}" sibTransId="{781215CD-EA2E-4807-B623-5F5774866BE2}"/>
    <dgm:cxn modelId="{884F0D94-B0D3-42D2-91B1-8DAC601919F5}" srcId="{DDBF1F72-D5C6-45C1-8861-C60BF5F24714}" destId="{50A5330E-7DD1-478A-B165-0DCE625AF6CF}" srcOrd="2" destOrd="0" parTransId="{591C638D-F63E-45B1-A615-D76CC647E053}" sibTransId="{43538A64-B372-4F01-8018-1ABFAEFB32A9}"/>
    <dgm:cxn modelId="{D700F5B3-132F-4121-A8A3-C386328B5ED6}" type="presOf" srcId="{039B0968-54C3-43D9-AE1B-2E3AC07C27AD}" destId="{21FE5E6B-A9D8-4FEE-A374-A6805A219E77}" srcOrd="0" destOrd="0" presId="urn:microsoft.com/office/officeart/2005/8/layout/list1"/>
    <dgm:cxn modelId="{60296CB4-AA24-4474-9767-5C6E5CB9A0DF}" type="presOf" srcId="{B0F8E3E1-1A0E-460F-8AAF-64338F4B4FD6}" destId="{766C274E-0DCD-4D35-A637-3B7C31718B43}" srcOrd="0" destOrd="0" presId="urn:microsoft.com/office/officeart/2005/8/layout/list1"/>
    <dgm:cxn modelId="{2075DAD4-179E-4962-A3A4-8AF294EC5EA6}" srcId="{DDBF1F72-D5C6-45C1-8861-C60BF5F24714}" destId="{E997C9A2-714F-40F1-A449-E3B567BF2191}" srcOrd="0" destOrd="0" parTransId="{BA698C14-60FB-412B-AEAE-731859E29542}" sibTransId="{422E5A6E-833A-4E82-AE6D-14E4A987983A}"/>
    <dgm:cxn modelId="{43B651D9-5097-4B0E-896A-DD51B85C54CF}" type="presOf" srcId="{E997C9A2-714F-40F1-A449-E3B567BF2191}" destId="{F9AADC45-FE44-4219-B108-D2AE3D8E173B}" srcOrd="0" destOrd="0" presId="urn:microsoft.com/office/officeart/2005/8/layout/list1"/>
    <dgm:cxn modelId="{D9BDABDB-507D-4BC6-A62C-9E2953A92B05}" type="presOf" srcId="{59922340-1B1E-4188-AF21-455A9791F1CB}" destId="{A19FAB4D-117A-4965-8A0A-D6E6E7E1F541}" srcOrd="0" destOrd="0" presId="urn:microsoft.com/office/officeart/2005/8/layout/list1"/>
    <dgm:cxn modelId="{D4A0F8EA-463C-4DD5-8943-B16845E58816}" type="presOf" srcId="{50A5330E-7DD1-478A-B165-0DCE625AF6CF}" destId="{22921543-69A4-4F5E-BB18-7A033233EAEB}" srcOrd="1" destOrd="0" presId="urn:microsoft.com/office/officeart/2005/8/layout/list1"/>
    <dgm:cxn modelId="{6E3E67EF-19DF-42B5-8F99-A9DCFB288705}" srcId="{50A5330E-7DD1-478A-B165-0DCE625AF6CF}" destId="{59922340-1B1E-4188-AF21-455A9791F1CB}" srcOrd="0" destOrd="0" parTransId="{F387A055-1625-443A-9A9F-6F74B22C4CBB}" sibTransId="{80093C4C-4F6E-43BA-AFAD-4FD03F5834BB}"/>
    <dgm:cxn modelId="{F706E7FD-2503-4EC3-9467-7B3407639FE1}" type="presOf" srcId="{DDBF1F72-D5C6-45C1-8861-C60BF5F24714}" destId="{9297A8EA-EDBF-4876-934C-BD09FBE3EAE8}" srcOrd="0" destOrd="0" presId="urn:microsoft.com/office/officeart/2005/8/layout/list1"/>
    <dgm:cxn modelId="{6BEABD16-F8DB-4BC5-9EB0-E2DDD908C950}" type="presParOf" srcId="{9297A8EA-EDBF-4876-934C-BD09FBE3EAE8}" destId="{D03D9693-B636-4256-8302-E48214907012}" srcOrd="0" destOrd="0" presId="urn:microsoft.com/office/officeart/2005/8/layout/list1"/>
    <dgm:cxn modelId="{4D03AD0A-3B08-40B3-98A3-59922C4BDAAE}" type="presParOf" srcId="{D03D9693-B636-4256-8302-E48214907012}" destId="{F9AADC45-FE44-4219-B108-D2AE3D8E173B}" srcOrd="0" destOrd="0" presId="urn:microsoft.com/office/officeart/2005/8/layout/list1"/>
    <dgm:cxn modelId="{B5F4258D-4A4A-4BB9-8DF1-FFA9873E2C62}" type="presParOf" srcId="{D03D9693-B636-4256-8302-E48214907012}" destId="{43D2748E-F233-4117-A263-D994A3D777A0}" srcOrd="1" destOrd="0" presId="urn:microsoft.com/office/officeart/2005/8/layout/list1"/>
    <dgm:cxn modelId="{F5557E9E-D71B-4650-A06C-3A6830FB29F2}" type="presParOf" srcId="{9297A8EA-EDBF-4876-934C-BD09FBE3EAE8}" destId="{A5AB6A0D-CA8F-4833-9E04-B3504D8AE5BA}" srcOrd="1" destOrd="0" presId="urn:microsoft.com/office/officeart/2005/8/layout/list1"/>
    <dgm:cxn modelId="{31C4F58D-76CF-4495-8BB2-33906ED27663}" type="presParOf" srcId="{9297A8EA-EDBF-4876-934C-BD09FBE3EAE8}" destId="{766C274E-0DCD-4D35-A637-3B7C31718B43}" srcOrd="2" destOrd="0" presId="urn:microsoft.com/office/officeart/2005/8/layout/list1"/>
    <dgm:cxn modelId="{D00748B2-0325-46E7-94E6-235E01AF15BD}" type="presParOf" srcId="{9297A8EA-EDBF-4876-934C-BD09FBE3EAE8}" destId="{AA447152-ACAC-4163-8BAB-AC05B811D065}" srcOrd="3" destOrd="0" presId="urn:microsoft.com/office/officeart/2005/8/layout/list1"/>
    <dgm:cxn modelId="{FBE0A8A2-E349-4605-859A-C47EFF140FD0}" type="presParOf" srcId="{9297A8EA-EDBF-4876-934C-BD09FBE3EAE8}" destId="{F93080E5-07C3-43D8-B00B-16C7DAA7B786}" srcOrd="4" destOrd="0" presId="urn:microsoft.com/office/officeart/2005/8/layout/list1"/>
    <dgm:cxn modelId="{5A87BB54-D5B6-4B5F-BB46-2BC24C39908B}" type="presParOf" srcId="{F93080E5-07C3-43D8-B00B-16C7DAA7B786}" destId="{21FE5E6B-A9D8-4FEE-A374-A6805A219E77}" srcOrd="0" destOrd="0" presId="urn:microsoft.com/office/officeart/2005/8/layout/list1"/>
    <dgm:cxn modelId="{4FE43BB2-F0F6-4456-8929-FE078F4ABAFB}" type="presParOf" srcId="{F93080E5-07C3-43D8-B00B-16C7DAA7B786}" destId="{5DA3FF59-85F1-4735-B3A9-18751F101F6E}" srcOrd="1" destOrd="0" presId="urn:microsoft.com/office/officeart/2005/8/layout/list1"/>
    <dgm:cxn modelId="{5A902045-FB3A-4CF8-B5E5-BBF0F93ABAFB}" type="presParOf" srcId="{9297A8EA-EDBF-4876-934C-BD09FBE3EAE8}" destId="{22B9FD75-A93D-4DD6-9443-3E2DA3E8CB29}" srcOrd="5" destOrd="0" presId="urn:microsoft.com/office/officeart/2005/8/layout/list1"/>
    <dgm:cxn modelId="{FE12769D-941C-4652-8FC1-538DB7487AFF}" type="presParOf" srcId="{9297A8EA-EDBF-4876-934C-BD09FBE3EAE8}" destId="{0D116FDA-C199-4724-BDFF-B6B6DD9C39F4}" srcOrd="6" destOrd="0" presId="urn:microsoft.com/office/officeart/2005/8/layout/list1"/>
    <dgm:cxn modelId="{34F648A7-A291-4DB2-B8F5-AC1D04449B57}" type="presParOf" srcId="{9297A8EA-EDBF-4876-934C-BD09FBE3EAE8}" destId="{611A4537-2325-423B-8AB3-12304A086352}" srcOrd="7" destOrd="0" presId="urn:microsoft.com/office/officeart/2005/8/layout/list1"/>
    <dgm:cxn modelId="{7F8A46EB-6F9B-49E6-82AF-C25900F3AC41}" type="presParOf" srcId="{9297A8EA-EDBF-4876-934C-BD09FBE3EAE8}" destId="{6D33FFAF-C011-460D-9D3A-77BD73B8DFD6}" srcOrd="8" destOrd="0" presId="urn:microsoft.com/office/officeart/2005/8/layout/list1"/>
    <dgm:cxn modelId="{415C05E3-6BA5-4063-9913-3ECFF34D8C41}" type="presParOf" srcId="{6D33FFAF-C011-460D-9D3A-77BD73B8DFD6}" destId="{AD6E4FFD-51E2-4D96-B11B-E0830BF5D494}" srcOrd="0" destOrd="0" presId="urn:microsoft.com/office/officeart/2005/8/layout/list1"/>
    <dgm:cxn modelId="{A0E3255D-5BFA-4D05-AF63-B1D5AB073E82}" type="presParOf" srcId="{6D33FFAF-C011-460D-9D3A-77BD73B8DFD6}" destId="{22921543-69A4-4F5E-BB18-7A033233EAEB}" srcOrd="1" destOrd="0" presId="urn:microsoft.com/office/officeart/2005/8/layout/list1"/>
    <dgm:cxn modelId="{337328A1-6852-4DC7-93C0-9B359B6FF530}" type="presParOf" srcId="{9297A8EA-EDBF-4876-934C-BD09FBE3EAE8}" destId="{09AB8D06-BF35-4639-85E1-F15A5DBEF129}" srcOrd="9" destOrd="0" presId="urn:microsoft.com/office/officeart/2005/8/layout/list1"/>
    <dgm:cxn modelId="{61B22968-D0FB-44BF-A9B3-0A61BD7E1885}" type="presParOf" srcId="{9297A8EA-EDBF-4876-934C-BD09FBE3EAE8}" destId="{A19FAB4D-117A-4965-8A0A-D6E6E7E1F54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C274E-0DCD-4D35-A637-3B7C31718B43}">
      <dsp:nvSpPr>
        <dsp:cNvPr id="0" name=""/>
        <dsp:cNvSpPr/>
      </dsp:nvSpPr>
      <dsp:spPr>
        <a:xfrm>
          <a:off x="0" y="247530"/>
          <a:ext cx="8311243" cy="1157625"/>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5045" tIns="312420" rIns="64504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key questions: How do we make software artifacts “good”? What does that mean? Who decides?</a:t>
          </a:r>
        </a:p>
      </dsp:txBody>
      <dsp:txXfrm>
        <a:off x="0" y="247530"/>
        <a:ext cx="8311243" cy="1157625"/>
      </dsp:txXfrm>
    </dsp:sp>
    <dsp:sp modelId="{43D2748E-F233-4117-A263-D994A3D777A0}">
      <dsp:nvSpPr>
        <dsp:cNvPr id="0" name=""/>
        <dsp:cNvSpPr/>
      </dsp:nvSpPr>
      <dsp:spPr>
        <a:xfrm>
          <a:off x="415562" y="26130"/>
          <a:ext cx="5817870" cy="4428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9902" tIns="0" rIns="219902" bIns="0" numCol="1" spcCol="1270" anchor="ctr" anchorCtr="0">
          <a:noAutofit/>
        </a:bodyPr>
        <a:lstStyle/>
        <a:p>
          <a:pPr marL="0" lvl="0" indent="0" algn="l" defTabSz="1066800">
            <a:lnSpc>
              <a:spcPct val="90000"/>
            </a:lnSpc>
            <a:spcBef>
              <a:spcPct val="0"/>
            </a:spcBef>
            <a:spcAft>
              <a:spcPct val="35000"/>
            </a:spcAft>
            <a:buNone/>
          </a:pPr>
          <a:r>
            <a:rPr lang="en-US" sz="2400" kern="1200"/>
            <a:t>The Planning Scale</a:t>
          </a:r>
        </a:p>
      </dsp:txBody>
      <dsp:txXfrm>
        <a:off x="437178" y="47746"/>
        <a:ext cx="5774638" cy="399568"/>
      </dsp:txXfrm>
    </dsp:sp>
    <dsp:sp modelId="{0D116FDA-C199-4724-BDFF-B6B6DD9C39F4}">
      <dsp:nvSpPr>
        <dsp:cNvPr id="0" name=""/>
        <dsp:cNvSpPr/>
      </dsp:nvSpPr>
      <dsp:spPr>
        <a:xfrm>
          <a:off x="0" y="1707555"/>
          <a:ext cx="8311243" cy="1157625"/>
        </a:xfrm>
        <a:prstGeom prst="rect">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5045" tIns="312420" rIns="64504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key questions: What are people’s needs? How do we design software artifacts that meets those needs?</a:t>
          </a:r>
        </a:p>
      </dsp:txBody>
      <dsp:txXfrm>
        <a:off x="0" y="1707555"/>
        <a:ext cx="8311243" cy="1157625"/>
      </dsp:txXfrm>
    </dsp:sp>
    <dsp:sp modelId="{5DA3FF59-85F1-4735-B3A9-18751F101F6E}">
      <dsp:nvSpPr>
        <dsp:cNvPr id="0" name=""/>
        <dsp:cNvSpPr/>
      </dsp:nvSpPr>
      <dsp:spPr>
        <a:xfrm>
          <a:off x="415562" y="1486155"/>
          <a:ext cx="5817870" cy="44280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9902" tIns="0" rIns="219902" bIns="0" numCol="1" spcCol="1270" anchor="ctr" anchorCtr="0">
          <a:noAutofit/>
        </a:bodyPr>
        <a:lstStyle/>
        <a:p>
          <a:pPr marL="0" lvl="0" indent="0" algn="l" defTabSz="1066800">
            <a:lnSpc>
              <a:spcPct val="90000"/>
            </a:lnSpc>
            <a:spcBef>
              <a:spcPct val="0"/>
            </a:spcBef>
            <a:spcAft>
              <a:spcPct val="35000"/>
            </a:spcAft>
            <a:buNone/>
          </a:pPr>
          <a:r>
            <a:rPr lang="en-US" sz="2400" kern="1200"/>
            <a:t>The Organizational Scale</a:t>
          </a:r>
        </a:p>
      </dsp:txBody>
      <dsp:txXfrm>
        <a:off x="437178" y="1507771"/>
        <a:ext cx="5774638" cy="399568"/>
      </dsp:txXfrm>
    </dsp:sp>
    <dsp:sp modelId="{A19FAB4D-117A-4965-8A0A-D6E6E7E1F541}">
      <dsp:nvSpPr>
        <dsp:cNvPr id="0" name=""/>
        <dsp:cNvSpPr/>
      </dsp:nvSpPr>
      <dsp:spPr>
        <a:xfrm>
          <a:off x="0" y="3167580"/>
          <a:ext cx="8311243" cy="1157625"/>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5045" tIns="312420" rIns="64504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key question: how to design software artifacts that are easy to test, understand, and modify?</a:t>
          </a:r>
        </a:p>
      </dsp:txBody>
      <dsp:txXfrm>
        <a:off x="0" y="3167580"/>
        <a:ext cx="8311243" cy="1157625"/>
      </dsp:txXfrm>
    </dsp:sp>
    <dsp:sp modelId="{22921543-69A4-4F5E-BB18-7A033233EAEB}">
      <dsp:nvSpPr>
        <dsp:cNvPr id="0" name=""/>
        <dsp:cNvSpPr/>
      </dsp:nvSpPr>
      <dsp:spPr>
        <a:xfrm>
          <a:off x="415562" y="2946181"/>
          <a:ext cx="5817870" cy="44280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9902" tIns="0" rIns="219902" bIns="0" numCol="1" spcCol="1270" anchor="ctr" anchorCtr="0">
          <a:noAutofit/>
        </a:bodyPr>
        <a:lstStyle/>
        <a:p>
          <a:pPr marL="0" lvl="0" indent="0" algn="l" defTabSz="1066800">
            <a:lnSpc>
              <a:spcPct val="90000"/>
            </a:lnSpc>
            <a:spcBef>
              <a:spcPct val="0"/>
            </a:spcBef>
            <a:spcAft>
              <a:spcPct val="35000"/>
            </a:spcAft>
            <a:buNone/>
          </a:pPr>
          <a:r>
            <a:rPr lang="en-US" sz="2400" kern="1200"/>
            <a:t>The Implementation Scale</a:t>
          </a:r>
        </a:p>
      </dsp:txBody>
      <dsp:txXfrm>
        <a:off x="437178" y="2967797"/>
        <a:ext cx="5774638"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9/4/2025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interested in history, here is NASA lead software engineer for Apollo program standing next to the code she wrote by hand. This is what took humanity to moon.</a:t>
            </a:r>
          </a:p>
          <a:p>
            <a:r>
              <a:rPr lang="en-US" dirty="0"/>
              <a:t>Now … </a:t>
            </a:r>
          </a:p>
          <a:p>
            <a:r>
              <a:rPr lang="en-US" dirty="0"/>
              <a:t>Planning software projects is hard, and in fact, the origin of the term and field software engineering is generally considered to have originated from a 1969 NATO conference, where representatives from member countries described the current “software crisis” - that software was often inefficient, low quality, hard to maintain, and sometimes never delivered. The call to action from this report was to discover methods to build software that were as predictable in quality, cost, and time as, for instance, those used to build bridges in civil engineering.</a:t>
            </a:r>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4066676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413AA-DBA8-3121-0F3F-1A62A28F2C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B2BA6F-27EC-A452-F939-4FD7B36A86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13E87C-48D6-40C8-523B-3EC4AAB7CC4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F0BC74A-D597-A650-DC61-6FF449792D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004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E1E57-EDA3-848B-24CD-529269A601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3CD06D-20B6-3F8A-5958-9976E6BB0E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0C1F7A-0139-271A-237A-E03FE243D6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737408-32FC-7AB4-C496-ABDA2AEEA6D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36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325438" y="698500"/>
            <a:ext cx="6207125" cy="3492500"/>
          </a:xfrm>
          <a:prstGeom prst="rect">
            <a:avLst/>
          </a:prstGeom>
        </p:spPr>
        <p:txBody>
          <a:bodyPr/>
          <a:lstStyle/>
          <a:p>
            <a:endParaRPr dirty="0"/>
          </a:p>
        </p:txBody>
      </p:sp>
      <p:sp>
        <p:nvSpPr>
          <p:cNvPr id="207" name="Shape 207"/>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Exam is on the first lecture after spring break</a:t>
            </a:r>
          </a:p>
        </p:txBody>
      </p:sp>
      <p:sp>
        <p:nvSpPr>
          <p:cNvPr id="4" name="Slide Number Placeholder 3"/>
          <p:cNvSpPr>
            <a:spLocks noGrp="1"/>
          </p:cNvSpPr>
          <p:nvPr>
            <p:ph type="sldNum" sz="quarter" idx="5"/>
          </p:nvPr>
        </p:nvSpPr>
        <p:spPr/>
        <p:txBody>
          <a:bodyPr/>
          <a:lstStyle/>
          <a:p>
            <a:fld id="{07937F07-1250-4CCE-B198-1B2887014F41}" type="slidenum">
              <a:rPr lang="en-US" smtClean="0"/>
              <a:t>20</a:t>
            </a:fld>
            <a:endParaRPr lang="en-US" dirty="0"/>
          </a:p>
        </p:txBody>
      </p:sp>
    </p:spTree>
    <p:extLst>
      <p:ext uri="{BB962C8B-B14F-4D97-AF65-F5344CB8AC3E}">
        <p14:creationId xmlns:p14="http://schemas.microsoft.com/office/powerpoint/2010/main" val="1737561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1260796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8141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&lt;see a detailed version of this policy on course website&gt;</a:t>
            </a:r>
          </a:p>
        </p:txBody>
      </p:sp>
      <p:sp>
        <p:nvSpPr>
          <p:cNvPr id="4" name="Slide Number Placeholder 3"/>
          <p:cNvSpPr>
            <a:spLocks noGrp="1"/>
          </p:cNvSpPr>
          <p:nvPr>
            <p:ph type="sldNum" sz="quarter" idx="5"/>
          </p:nvPr>
        </p:nvSpPr>
        <p:spPr/>
        <p:txBody>
          <a:bodyPr/>
          <a:lstStyle/>
          <a:p>
            <a:fld id="{07937F07-1250-4CCE-B198-1B2887014F41}" type="slidenum">
              <a:rPr lang="en-US" smtClean="0"/>
              <a:t>26</a:t>
            </a:fld>
            <a:endParaRPr lang="en-US"/>
          </a:p>
        </p:txBody>
      </p:sp>
    </p:spTree>
    <p:extLst>
      <p:ext uri="{BB962C8B-B14F-4D97-AF65-F5344CB8AC3E}">
        <p14:creationId xmlns:p14="http://schemas.microsoft.com/office/powerpoint/2010/main" val="1143410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1.1 Activity: Introductions</a:t>
            </a:r>
            <a:br>
              <a:rPr lang="en-US" dirty="0"/>
            </a:br>
            <a:r>
              <a:rPr lang="en-US" dirty="0"/>
              <a:t>Activity 1:  Introduce yourself and ask students to introduce themselves</a:t>
            </a:r>
          </a:p>
          <a:p>
            <a:r>
              <a:rPr lang="en-US" dirty="0"/>
              <a:t>Activity 2 {Optional}: </a:t>
            </a:r>
            <a:r>
              <a:rPr lang="en-US" b="1" dirty="0"/>
              <a:t>Welcome Survey. </a:t>
            </a:r>
            <a:r>
              <a:rPr lang="en-US" b="0" dirty="0"/>
              <a:t>Then </a:t>
            </a:r>
            <a:r>
              <a:rPr lang="en-US" dirty="0"/>
              <a:t>discuss survey responses and answer questions</a:t>
            </a:r>
          </a:p>
        </p:txBody>
      </p:sp>
      <p:sp>
        <p:nvSpPr>
          <p:cNvPr id="4" name="Slide Number Placeholder 3"/>
          <p:cNvSpPr>
            <a:spLocks noGrp="1"/>
          </p:cNvSpPr>
          <p:nvPr>
            <p:ph type="sldNum" sz="quarter" idx="5"/>
          </p:nvPr>
        </p:nvSpPr>
        <p:spPr/>
        <p:txBody>
          <a:bodyPr/>
          <a:lstStyle/>
          <a:p>
            <a:fld id="{07937F07-1250-4CCE-B198-1B2887014F41}" type="slidenum">
              <a:rPr lang="en-US" smtClean="0"/>
              <a:t>29</a:t>
            </a:fld>
            <a:endParaRPr lang="en-US"/>
          </a:p>
        </p:txBody>
      </p:sp>
    </p:spTree>
    <p:extLst>
      <p:ext uri="{BB962C8B-B14F-4D97-AF65-F5344CB8AC3E}">
        <p14:creationId xmlns:p14="http://schemas.microsoft.com/office/powerpoint/2010/main" val="3663295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2016215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Software engineering refers to study of all aspects of software development …. It is an attempt to apply a typical engineering “process” to building of software. We will highlight the approaches that {hopefully} scale well.</a:t>
            </a:r>
          </a:p>
          <a:p>
            <a:endParaRPr lang="en-US" dirty="0"/>
          </a:p>
          <a:p>
            <a:r>
              <a:rPr lang="en-US" dirty="0"/>
              <a:t>Pay attention to design: Design before coding</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4046280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4864E-E453-C44A-2426-799D9A0A7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51D909-E682-B410-00B9-71BE50D6A0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690CEC-4D8B-3548-02E8-3E6E644CBD1C}"/>
              </a:ext>
            </a:extLst>
          </p:cNvPr>
          <p:cNvSpPr>
            <a:spLocks noGrp="1"/>
          </p:cNvSpPr>
          <p:nvPr>
            <p:ph type="body" idx="1"/>
          </p:nvPr>
        </p:nvSpPr>
        <p:spPr/>
        <p:txBody>
          <a:bodyPr/>
          <a:lstStyle/>
          <a:p>
            <a:r>
              <a:rPr lang="en-US" dirty="0"/>
              <a:t>Wildly different notions of scale at work, and from NATO to Google, the practice of software engineering is usually defined by the biggest players!</a:t>
            </a:r>
          </a:p>
          <a:p>
            <a:endParaRPr lang="en-US" dirty="0"/>
          </a:p>
          <a:p>
            <a:r>
              <a:rPr lang="en-US" dirty="0"/>
              <a:t>That doesn’t mean that there aren’t problems that everyone faces.</a:t>
            </a:r>
          </a:p>
        </p:txBody>
      </p:sp>
      <p:sp>
        <p:nvSpPr>
          <p:cNvPr id="4" name="Slide Number Placeholder 3">
            <a:extLst>
              <a:ext uri="{FF2B5EF4-FFF2-40B4-BE49-F238E27FC236}">
                <a16:creationId xmlns:a16="http://schemas.microsoft.com/office/drawing/2014/main" id="{167A3CB7-D4C4-0813-8A99-27A4290B17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0717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3785203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n people on a project, you have O(n^2) potential connections between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today’s world, we'd say something like "personnel“ hours rather than "man"-power.</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488810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885020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054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FFA34-8236-65A9-2854-699793392A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65E77A-5D04-B0CC-A8D0-9029719F7E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2F82CC-68F6-46E3-E113-1E2A01E38B6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6257468-4F6D-0EBB-3AA6-EB5275329D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041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763218"/>
            <a:ext cx="10814539" cy="1508927"/>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2593592"/>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9/4/2025</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2411541"/>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9/4/2025</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9/4/2025</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9/4/2025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9/4/2025</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9/4/2025</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9/4/2025</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9/4/2025</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9/4/2025</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9/4/2025</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9/4/2025</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9/4/2025</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3.png"/><Relationship Id="rId3" Type="http://schemas.openxmlformats.org/officeDocument/2006/relationships/image" Target="../media/image17.png"/><Relationship Id="rId7" Type="http://schemas.openxmlformats.org/officeDocument/2006/relationships/image" Target="../media/image15.png"/><Relationship Id="rId12" Type="http://schemas.openxmlformats.org/officeDocument/2006/relationships/image" Target="../media/image22.sv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6.svg"/><Relationship Id="rId11" Type="http://schemas.openxmlformats.org/officeDocument/2006/relationships/image" Target="../media/image21.png"/><Relationship Id="rId5" Type="http://schemas.openxmlformats.org/officeDocument/2006/relationships/image" Target="../media/image13.png"/><Relationship Id="rId10" Type="http://schemas.openxmlformats.org/officeDocument/2006/relationships/image" Target="../media/image20.svg"/><Relationship Id="rId4" Type="http://schemas.openxmlformats.org/officeDocument/2006/relationships/image" Target="../media/image25.svg"/><Relationship Id="rId9" Type="http://schemas.openxmlformats.org/officeDocument/2006/relationships/image" Target="../media/image19.png"/><Relationship Id="rId14" Type="http://schemas.openxmlformats.org/officeDocument/2006/relationships/image" Target="../media/image24.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neu-se.github.io/CS4530-Fall-2025/staff/" TargetMode="External"/><Relationship Id="rId2" Type="http://schemas.openxmlformats.org/officeDocument/2006/relationships/hyperlink" Target="https://neu-se.github.io/CS4530-Fall-2025"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neu-se.github.io/CS4530-Fall-2025/staf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a:xfrm>
            <a:off x="539259" y="2589641"/>
            <a:ext cx="10814539" cy="1655762"/>
          </a:xfrm>
        </p:spPr>
        <p:txBody>
          <a:bodyPr/>
          <a:lstStyle/>
          <a:p>
            <a:pPr>
              <a:lnSpc>
                <a:spcPct val="100000"/>
              </a:lnSpc>
            </a:pPr>
            <a:r>
              <a:rPr lang="en-US" sz="2400" dirty="0"/>
              <a:t>Adeel Bhutta, </a:t>
            </a:r>
            <a:r>
              <a:rPr lang="en-US" sz="2400"/>
              <a:t>Joydeep Mitra </a:t>
            </a:r>
            <a:r>
              <a:rPr lang="en-US" sz="2400" dirty="0"/>
              <a:t>and Mitch Wand</a:t>
            </a:r>
          </a:p>
          <a:p>
            <a:pPr>
              <a:lnSpc>
                <a:spcPct val="100000"/>
              </a:lnSpc>
            </a:pPr>
            <a:r>
              <a:rPr lang="en-US" sz="2400" dirty="0"/>
              <a:t>Khoury College of Computer Sciences</a:t>
            </a:r>
          </a:p>
          <a:p>
            <a:endParaRPr lang="en-US" dirty="0"/>
          </a:p>
        </p:txBody>
      </p:sp>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a:sym typeface="Helvetica Neue" charset="0"/>
              </a:rPr>
            </a:br>
            <a:r>
              <a:rPr lang="en-US" altLang="en-US" sz="3200">
                <a:sym typeface="Helvetica Neue" charset="0"/>
              </a:rPr>
              <a:t>Module </a:t>
            </a:r>
            <a:r>
              <a:rPr lang="en-US" altLang="en-US" sz="3200" dirty="0">
                <a:sym typeface="Helvetica Neue" charset="0"/>
              </a:rPr>
              <a:t>1.1 Course Introduction</a:t>
            </a:r>
            <a:endParaRPr lang="en-US" sz="3200"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2025 Released under the </a:t>
            </a:r>
            <a:r>
              <a:rPr lang="en-US" dirty="0">
                <a:solidFill>
                  <a:srgbClr val="D41B2C"/>
                </a:solidFill>
                <a:hlinkClick r:id="rId2"/>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7882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D6F48-D992-5445-A739-D9BF0116791B}"/>
              </a:ext>
            </a:extLst>
          </p:cNvPr>
          <p:cNvSpPr>
            <a:spLocks noGrp="1"/>
          </p:cNvSpPr>
          <p:nvPr>
            <p:ph type="title"/>
          </p:nvPr>
        </p:nvSpPr>
        <p:spPr/>
        <p:txBody>
          <a:bodyPr/>
          <a:lstStyle/>
          <a:p>
            <a:r>
              <a:rPr lang="en-US" dirty="0"/>
              <a:t>Problem #2: People need to talk to each other</a:t>
            </a:r>
          </a:p>
        </p:txBody>
      </p:sp>
      <p:sp>
        <p:nvSpPr>
          <p:cNvPr id="4" name="Slide Number Placeholder 3">
            <a:extLst>
              <a:ext uri="{FF2B5EF4-FFF2-40B4-BE49-F238E27FC236}">
                <a16:creationId xmlns:a16="http://schemas.microsoft.com/office/drawing/2014/main" id="{DF8B37BF-FFCD-2A4F-8597-1C76F00E0826}"/>
              </a:ext>
            </a:extLst>
          </p:cNvPr>
          <p:cNvSpPr>
            <a:spLocks noGrp="1"/>
          </p:cNvSpPr>
          <p:nvPr>
            <p:ph type="sldNum" sz="quarter" idx="12"/>
          </p:nvPr>
        </p:nvSpPr>
        <p:spPr/>
        <p:txBody>
          <a:bodyPr/>
          <a:lstStyle/>
          <a:p>
            <a:fld id="{20F37917-FD3A-4669-9018-DA04BCDD3D75}" type="slidenum">
              <a:rPr lang="en-US" smtClean="0"/>
              <a:t>10</a:t>
            </a:fld>
            <a:endParaRPr lang="en-US"/>
          </a:p>
        </p:txBody>
      </p:sp>
      <p:sp>
        <p:nvSpPr>
          <p:cNvPr id="5" name="“Adding manpower to a late software project makes it later”">
            <a:extLst>
              <a:ext uri="{FF2B5EF4-FFF2-40B4-BE49-F238E27FC236}">
                <a16:creationId xmlns:a16="http://schemas.microsoft.com/office/drawing/2014/main" id="{72AC9103-DE31-5B48-B002-C569696D3032}"/>
              </a:ext>
            </a:extLst>
          </p:cNvPr>
          <p:cNvSpPr txBox="1"/>
          <p:nvPr/>
        </p:nvSpPr>
        <p:spPr>
          <a:xfrm>
            <a:off x="1190810" y="2278355"/>
            <a:ext cx="60985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marL="638923" indent="-469900" algn="l">
              <a:lnSpc>
                <a:spcPct val="90000"/>
              </a:lnSpc>
              <a:defRPr sz="6700" spc="-133">
                <a:solidFill>
                  <a:srgbClr val="000000"/>
                </a:solidFill>
                <a:latin typeface="Helvetica Neue Medium"/>
                <a:ea typeface="Helvetica Neue Medium"/>
                <a:cs typeface="Helvetica Neue Medium"/>
                <a:sym typeface="Helvetica Neue Medium"/>
              </a:defRPr>
            </a:lvl1pPr>
          </a:lstStyle>
          <a:p>
            <a:r>
              <a:rPr sz="4000" dirty="0">
                <a:latin typeface="+mn-lt"/>
                <a:ea typeface="Verdana" panose="020B0604030504040204" pitchFamily="34" charset="0"/>
                <a:cs typeface="Verdana" panose="020B0604030504040204" pitchFamily="34" charset="0"/>
              </a:rPr>
              <a:t>“Adding manpower to a late software project makes it later”</a:t>
            </a:r>
          </a:p>
        </p:txBody>
      </p:sp>
      <p:pic>
        <p:nvPicPr>
          <p:cNvPr id="6" name="Image" descr="Image">
            <a:extLst>
              <a:ext uri="{FF2B5EF4-FFF2-40B4-BE49-F238E27FC236}">
                <a16:creationId xmlns:a16="http://schemas.microsoft.com/office/drawing/2014/main" id="{26986328-D2C5-0045-98F6-16842DAD49C6}"/>
              </a:ext>
            </a:extLst>
          </p:cNvPr>
          <p:cNvPicPr>
            <a:picLocks noChangeAspect="1"/>
          </p:cNvPicPr>
          <p:nvPr/>
        </p:nvPicPr>
        <p:blipFill>
          <a:blip r:embed="rId3"/>
          <a:stretch>
            <a:fillRect/>
          </a:stretch>
        </p:blipFill>
        <p:spPr>
          <a:xfrm>
            <a:off x="8876703" y="1583802"/>
            <a:ext cx="2771926" cy="4157889"/>
          </a:xfrm>
          <a:prstGeom prst="rect">
            <a:avLst/>
          </a:prstGeom>
          <a:ln w="12700">
            <a:miter lim="400000"/>
          </a:ln>
        </p:spPr>
      </p:pic>
      <p:sp>
        <p:nvSpPr>
          <p:cNvPr id="7" name="Fred Brooks, 1975">
            <a:extLst>
              <a:ext uri="{FF2B5EF4-FFF2-40B4-BE49-F238E27FC236}">
                <a16:creationId xmlns:a16="http://schemas.microsoft.com/office/drawing/2014/main" id="{9E25AD8C-C4D6-7846-BEF9-3FE5556E59A1}"/>
              </a:ext>
            </a:extLst>
          </p:cNvPr>
          <p:cNvSpPr txBox="1"/>
          <p:nvPr/>
        </p:nvSpPr>
        <p:spPr>
          <a:xfrm>
            <a:off x="5392148" y="4042941"/>
            <a:ext cx="2008435"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825500">
              <a:defRPr sz="3200" b="1">
                <a:solidFill>
                  <a:srgbClr val="000000"/>
                </a:solidFill>
              </a:defRPr>
            </a:lvl1pPr>
          </a:lstStyle>
          <a:p>
            <a:r>
              <a:rPr sz="2000" b="0" dirty="0"/>
              <a:t>Fred Brooks, 1975</a:t>
            </a:r>
          </a:p>
        </p:txBody>
      </p:sp>
    </p:spTree>
    <p:extLst>
      <p:ext uri="{BB962C8B-B14F-4D97-AF65-F5344CB8AC3E}">
        <p14:creationId xmlns:p14="http://schemas.microsoft.com/office/powerpoint/2010/main" val="235161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B5084-DEE0-38A3-8C6B-AA258EBD361C}"/>
              </a:ext>
            </a:extLst>
          </p:cNvPr>
          <p:cNvSpPr>
            <a:spLocks noGrp="1"/>
          </p:cNvSpPr>
          <p:nvPr>
            <p:ph type="title"/>
          </p:nvPr>
        </p:nvSpPr>
        <p:spPr/>
        <p:txBody>
          <a:bodyPr>
            <a:noAutofit/>
          </a:bodyPr>
          <a:lstStyle/>
          <a:p>
            <a:r>
              <a:rPr lang="en-US" sz="3600" dirty="0"/>
              <a:t>So, software engineering must encompass:</a:t>
            </a:r>
          </a:p>
        </p:txBody>
      </p:sp>
      <p:sp>
        <p:nvSpPr>
          <p:cNvPr id="4" name="Slide Number Placeholder 3">
            <a:extLst>
              <a:ext uri="{FF2B5EF4-FFF2-40B4-BE49-F238E27FC236}">
                <a16:creationId xmlns:a16="http://schemas.microsoft.com/office/drawing/2014/main" id="{6CA74BD2-BCBE-B6ED-D782-AFF1ABCE433C}"/>
              </a:ext>
            </a:extLst>
          </p:cNvPr>
          <p:cNvSpPr>
            <a:spLocks noGrp="1"/>
          </p:cNvSpPr>
          <p:nvPr>
            <p:ph type="sldNum" sz="quarter" idx="12"/>
          </p:nvPr>
        </p:nvSpPr>
        <p:spPr/>
        <p:txBody>
          <a:bodyPr>
            <a:normAutofit/>
          </a:bodyPr>
          <a:lstStyle/>
          <a:p>
            <a:pPr>
              <a:spcAft>
                <a:spcPts val="600"/>
              </a:spcAft>
            </a:pPr>
            <a:fld id="{20F37917-FD3A-4669-9018-DA04BCDD3D75}" type="slidenum">
              <a:rPr lang="en-US" smtClean="0"/>
              <a:pPr>
                <a:spcAft>
                  <a:spcPts val="600"/>
                </a:spcAft>
              </a:pPr>
              <a:t>11</a:t>
            </a:fld>
            <a:endParaRPr lang="en-US"/>
          </a:p>
        </p:txBody>
      </p:sp>
      <p:grpSp>
        <p:nvGrpSpPr>
          <p:cNvPr id="19" name="Group 18">
            <a:extLst>
              <a:ext uri="{FF2B5EF4-FFF2-40B4-BE49-F238E27FC236}">
                <a16:creationId xmlns:a16="http://schemas.microsoft.com/office/drawing/2014/main" id="{BAE07CBA-A3E0-8138-AD4F-EDAD7DF2E04D}"/>
              </a:ext>
            </a:extLst>
          </p:cNvPr>
          <p:cNvGrpSpPr/>
          <p:nvPr/>
        </p:nvGrpSpPr>
        <p:grpSpPr>
          <a:xfrm>
            <a:off x="4549125" y="1831500"/>
            <a:ext cx="3093750" cy="3195001"/>
            <a:chOff x="75768" y="2403793"/>
            <a:chExt cx="3093750" cy="3195001"/>
          </a:xfrm>
        </p:grpSpPr>
        <p:grpSp>
          <p:nvGrpSpPr>
            <p:cNvPr id="18" name="Group 17">
              <a:extLst>
                <a:ext uri="{FF2B5EF4-FFF2-40B4-BE49-F238E27FC236}">
                  <a16:creationId xmlns:a16="http://schemas.microsoft.com/office/drawing/2014/main" id="{89883390-177F-026C-BE5C-80A25E0B6A6B}"/>
                </a:ext>
              </a:extLst>
            </p:cNvPr>
            <p:cNvGrpSpPr/>
            <p:nvPr/>
          </p:nvGrpSpPr>
          <p:grpSpPr>
            <a:xfrm>
              <a:off x="679050" y="2403793"/>
              <a:ext cx="1887187" cy="1887187"/>
              <a:chOff x="679050" y="2403793"/>
              <a:chExt cx="1887187" cy="1887187"/>
            </a:xfrm>
          </p:grpSpPr>
          <p:sp>
            <p:nvSpPr>
              <p:cNvPr id="7" name="Rectangle: Diagonal Corners Rounded 6">
                <a:extLst>
                  <a:ext uri="{FF2B5EF4-FFF2-40B4-BE49-F238E27FC236}">
                    <a16:creationId xmlns:a16="http://schemas.microsoft.com/office/drawing/2014/main" id="{FE5CFDFB-D7F8-0C85-D172-AA18D8A4D0D0}"/>
                  </a:ext>
                </a:extLst>
              </p:cNvPr>
              <p:cNvSpPr/>
              <p:nvPr/>
            </p:nvSpPr>
            <p:spPr>
              <a:xfrm>
                <a:off x="679050"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sp>
            <p:nvSpPr>
              <p:cNvPr id="8" name="Rectangle 7" descr="Gears">
                <a:extLst>
                  <a:ext uri="{FF2B5EF4-FFF2-40B4-BE49-F238E27FC236}">
                    <a16:creationId xmlns:a16="http://schemas.microsoft.com/office/drawing/2014/main" id="{32F2A40F-4505-33DE-EC1E-942D7ACE053B}"/>
                  </a:ext>
                </a:extLst>
              </p:cNvPr>
              <p:cNvSpPr/>
              <p:nvPr/>
            </p:nvSpPr>
            <p:spPr>
              <a:xfrm>
                <a:off x="1081237" y="2805981"/>
                <a:ext cx="1082812" cy="108281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sp>
          <p:nvSpPr>
            <p:cNvPr id="9" name="Freeform: Shape 8">
              <a:extLst>
                <a:ext uri="{FF2B5EF4-FFF2-40B4-BE49-F238E27FC236}">
                  <a16:creationId xmlns:a16="http://schemas.microsoft.com/office/drawing/2014/main" id="{ED48BFF9-798E-E548-8D64-DE65BAE67764}"/>
                </a:ext>
              </a:extLst>
            </p:cNvPr>
            <p:cNvSpPr/>
            <p:nvPr/>
          </p:nvSpPr>
          <p:spPr>
            <a:xfrm>
              <a:off x="75768" y="4878794"/>
              <a:ext cx="3093750"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kern="1200" dirty="0"/>
                <a:t>Processes, </a:t>
              </a:r>
            </a:p>
          </p:txBody>
        </p:sp>
      </p:grpSp>
      <p:grpSp>
        <p:nvGrpSpPr>
          <p:cNvPr id="17" name="Group 16">
            <a:extLst>
              <a:ext uri="{FF2B5EF4-FFF2-40B4-BE49-F238E27FC236}">
                <a16:creationId xmlns:a16="http://schemas.microsoft.com/office/drawing/2014/main" id="{6C34B220-1644-4220-EEB3-7375BA3C743F}"/>
              </a:ext>
            </a:extLst>
          </p:cNvPr>
          <p:cNvGrpSpPr/>
          <p:nvPr/>
        </p:nvGrpSpPr>
        <p:grpSpPr>
          <a:xfrm>
            <a:off x="1455375" y="1831499"/>
            <a:ext cx="3093750" cy="3195001"/>
            <a:chOff x="3710925" y="2403793"/>
            <a:chExt cx="3093750" cy="3195001"/>
          </a:xfrm>
        </p:grpSpPr>
        <p:sp>
          <p:nvSpPr>
            <p:cNvPr id="11" name="Rectangle: Diagonal Corners Rounded 10">
              <a:extLst>
                <a:ext uri="{FF2B5EF4-FFF2-40B4-BE49-F238E27FC236}">
                  <a16:creationId xmlns:a16="http://schemas.microsoft.com/office/drawing/2014/main" id="{A2F64650-89BB-DA61-3734-DA7C983E8421}"/>
                </a:ext>
              </a:extLst>
            </p:cNvPr>
            <p:cNvSpPr/>
            <p:nvPr/>
          </p:nvSpPr>
          <p:spPr>
            <a:xfrm>
              <a:off x="4314206"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a:p>
          </p:txBody>
        </p:sp>
        <p:sp>
          <p:nvSpPr>
            <p:cNvPr id="12" name="Rectangle 11" descr="Illustrator with solid fill">
              <a:extLst>
                <a:ext uri="{FF2B5EF4-FFF2-40B4-BE49-F238E27FC236}">
                  <a16:creationId xmlns:a16="http://schemas.microsoft.com/office/drawing/2014/main" id="{A087BE35-5179-AF70-942D-4F3F8F35BC53}"/>
                </a:ext>
              </a:extLst>
            </p:cNvPr>
            <p:cNvSpPr/>
            <p:nvPr/>
          </p:nvSpPr>
          <p:spPr>
            <a:xfrm>
              <a:off x="4716393" y="2805981"/>
              <a:ext cx="1082812" cy="1082812"/>
            </a:xfrm>
            <a:prstGeom prst="rect">
              <a:avLst/>
            </a:prstGeom>
            <a:blipFill>
              <a:blip r:embed="rId5">
                <a:extLs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Freeform: Shape 12">
              <a:extLst>
                <a:ext uri="{FF2B5EF4-FFF2-40B4-BE49-F238E27FC236}">
                  <a16:creationId xmlns:a16="http://schemas.microsoft.com/office/drawing/2014/main" id="{5ECF6FAD-BE93-AB91-E927-4F339725FD21}"/>
                </a:ext>
              </a:extLst>
            </p:cNvPr>
            <p:cNvSpPr/>
            <p:nvPr/>
          </p:nvSpPr>
          <p:spPr>
            <a:xfrm>
              <a:off x="3710925" y="4878794"/>
              <a:ext cx="3093750"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kern="1200" dirty="0"/>
                <a:t>Programs, </a:t>
              </a:r>
            </a:p>
          </p:txBody>
        </p:sp>
      </p:grpSp>
      <p:grpSp>
        <p:nvGrpSpPr>
          <p:cNvPr id="20" name="Group 19">
            <a:extLst>
              <a:ext uri="{FF2B5EF4-FFF2-40B4-BE49-F238E27FC236}">
                <a16:creationId xmlns:a16="http://schemas.microsoft.com/office/drawing/2014/main" id="{067A21F0-3945-9172-9240-12422D41B44C}"/>
              </a:ext>
            </a:extLst>
          </p:cNvPr>
          <p:cNvGrpSpPr/>
          <p:nvPr/>
        </p:nvGrpSpPr>
        <p:grpSpPr>
          <a:xfrm>
            <a:off x="7642875" y="1831499"/>
            <a:ext cx="3093750" cy="3195001"/>
            <a:chOff x="7346081" y="2403793"/>
            <a:chExt cx="3093750" cy="3195001"/>
          </a:xfrm>
        </p:grpSpPr>
        <p:sp>
          <p:nvSpPr>
            <p:cNvPr id="14" name="Rectangle: Diagonal Corners Rounded 13">
              <a:extLst>
                <a:ext uri="{FF2B5EF4-FFF2-40B4-BE49-F238E27FC236}">
                  <a16:creationId xmlns:a16="http://schemas.microsoft.com/office/drawing/2014/main" id="{FCF2E1D3-3DBA-B5DD-1F43-979AC284952D}"/>
                </a:ext>
              </a:extLst>
            </p:cNvPr>
            <p:cNvSpPr/>
            <p:nvPr/>
          </p:nvSpPr>
          <p:spPr>
            <a:xfrm>
              <a:off x="7949362"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a:p>
          </p:txBody>
        </p:sp>
        <p:sp>
          <p:nvSpPr>
            <p:cNvPr id="15" name="Rectangle 14" descr="Group">
              <a:extLst>
                <a:ext uri="{FF2B5EF4-FFF2-40B4-BE49-F238E27FC236}">
                  <a16:creationId xmlns:a16="http://schemas.microsoft.com/office/drawing/2014/main" id="{B9B6951B-5B1B-6E40-223A-E2559DF93DF2}"/>
                </a:ext>
              </a:extLst>
            </p:cNvPr>
            <p:cNvSpPr/>
            <p:nvPr/>
          </p:nvSpPr>
          <p:spPr>
            <a:xfrm>
              <a:off x="8351550" y="2805981"/>
              <a:ext cx="1082812" cy="1082812"/>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Freeform: Shape 15">
              <a:extLst>
                <a:ext uri="{FF2B5EF4-FFF2-40B4-BE49-F238E27FC236}">
                  <a16:creationId xmlns:a16="http://schemas.microsoft.com/office/drawing/2014/main" id="{53E0218E-66E1-1735-4579-8AC3AC75EEAC}"/>
                </a:ext>
              </a:extLst>
            </p:cNvPr>
            <p:cNvSpPr/>
            <p:nvPr/>
          </p:nvSpPr>
          <p:spPr>
            <a:xfrm>
              <a:off x="7346081" y="4878794"/>
              <a:ext cx="3093750"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kern="1200"/>
                <a:t>and People</a:t>
              </a:r>
            </a:p>
          </p:txBody>
        </p:sp>
      </p:grpSp>
    </p:spTree>
    <p:extLst>
      <p:ext uri="{BB962C8B-B14F-4D97-AF65-F5344CB8AC3E}">
        <p14:creationId xmlns:p14="http://schemas.microsoft.com/office/powerpoint/2010/main" val="3712088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A894C-B2D7-DC8D-D716-DD6357D837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DAD64A-22EE-F85D-521C-A75C8D77D4A2}"/>
              </a:ext>
            </a:extLst>
          </p:cNvPr>
          <p:cNvSpPr>
            <a:spLocks noGrp="1"/>
          </p:cNvSpPr>
          <p:nvPr>
            <p:ph type="title"/>
          </p:nvPr>
        </p:nvSpPr>
        <p:spPr/>
        <p:txBody>
          <a:bodyPr/>
          <a:lstStyle/>
          <a:p>
            <a:r>
              <a:rPr lang="en-US" dirty="0"/>
              <a:t>The course will cover</a:t>
            </a:r>
          </a:p>
        </p:txBody>
      </p:sp>
      <p:sp>
        <p:nvSpPr>
          <p:cNvPr id="3" name="Text Placeholder 2">
            <a:extLst>
              <a:ext uri="{FF2B5EF4-FFF2-40B4-BE49-F238E27FC236}">
                <a16:creationId xmlns:a16="http://schemas.microsoft.com/office/drawing/2014/main" id="{7EA00417-2681-0C33-06F9-71BA7AA87E3E}"/>
              </a:ext>
            </a:extLst>
          </p:cNvPr>
          <p:cNvSpPr>
            <a:spLocks noGrp="1"/>
          </p:cNvSpPr>
          <p:nvPr>
            <p:ph idx="1"/>
          </p:nvPr>
        </p:nvSpPr>
        <p:spPr/>
        <p:txBody>
          <a:bodyPr>
            <a:normAutofit/>
          </a:bodyPr>
          <a:lstStyle/>
          <a:p>
            <a:r>
              <a:rPr lang="en-US" dirty="0"/>
              <a:t>Programs</a:t>
            </a:r>
          </a:p>
          <a:p>
            <a:pPr lvl="1"/>
            <a:r>
              <a:rPr lang="en-US" dirty="0"/>
              <a:t>how to write programs that people can understand and maintain</a:t>
            </a:r>
          </a:p>
          <a:p>
            <a:pPr lvl="1"/>
            <a:r>
              <a:rPr lang="en-US" dirty="0"/>
              <a:t>in a particular domain (medium-sized web application)</a:t>
            </a:r>
          </a:p>
          <a:p>
            <a:r>
              <a:rPr lang="en-US" dirty="0"/>
              <a:t>Processes</a:t>
            </a:r>
          </a:p>
          <a:p>
            <a:pPr lvl="1"/>
            <a:r>
              <a:rPr lang="en-US" dirty="0"/>
              <a:t>how to divide a large project into engineering tasks</a:t>
            </a:r>
          </a:p>
          <a:p>
            <a:pPr lvl="1"/>
            <a:r>
              <a:rPr lang="en-US" dirty="0"/>
              <a:t>how to coordinate the tasks to form a coherent whole</a:t>
            </a:r>
          </a:p>
          <a:p>
            <a:r>
              <a:rPr lang="en-US" dirty="0"/>
              <a:t>People</a:t>
            </a:r>
          </a:p>
          <a:p>
            <a:pPr lvl="1"/>
            <a:r>
              <a:rPr lang="en-US" dirty="0"/>
              <a:t>how to organize teams and make them function effectively.</a:t>
            </a:r>
          </a:p>
          <a:p>
            <a:pPr lvl="1"/>
            <a:endParaRPr lang="en-US" dirty="0"/>
          </a:p>
        </p:txBody>
      </p:sp>
      <p:sp>
        <p:nvSpPr>
          <p:cNvPr id="4" name="Slide Number Placeholder 3">
            <a:extLst>
              <a:ext uri="{FF2B5EF4-FFF2-40B4-BE49-F238E27FC236}">
                <a16:creationId xmlns:a16="http://schemas.microsoft.com/office/drawing/2014/main" id="{244E9866-05E7-BA22-1355-19DDD1AEFB74}"/>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12</a:t>
            </a:fld>
            <a:endParaRPr lang="en-US"/>
          </a:p>
        </p:txBody>
      </p:sp>
    </p:spTree>
    <p:extLst>
      <p:ext uri="{BB962C8B-B14F-4D97-AF65-F5344CB8AC3E}">
        <p14:creationId xmlns:p14="http://schemas.microsoft.com/office/powerpoint/2010/main" val="2156136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EA4CCD-E155-51C2-4D08-F4073FF47D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39E728-8086-5E41-2C19-BA499160C39E}"/>
              </a:ext>
            </a:extLst>
          </p:cNvPr>
          <p:cNvSpPr>
            <a:spLocks noGrp="1"/>
          </p:cNvSpPr>
          <p:nvPr>
            <p:ph type="title"/>
          </p:nvPr>
        </p:nvSpPr>
        <p:spPr/>
        <p:txBody>
          <a:bodyPr>
            <a:normAutofit/>
          </a:bodyPr>
          <a:lstStyle/>
          <a:p>
            <a:r>
              <a:rPr lang="en-US" sz="3600" dirty="0"/>
              <a:t>Think of {your software’s} design at three scales</a:t>
            </a:r>
          </a:p>
        </p:txBody>
      </p:sp>
      <p:graphicFrame>
        <p:nvGraphicFramePr>
          <p:cNvPr id="10" name="Content Placeholder 2">
            <a:extLst>
              <a:ext uri="{FF2B5EF4-FFF2-40B4-BE49-F238E27FC236}">
                <a16:creationId xmlns:a16="http://schemas.microsoft.com/office/drawing/2014/main" id="{BD762AA2-B8E6-CE63-C277-9D78BC5B5A1B}"/>
              </a:ext>
            </a:extLst>
          </p:cNvPr>
          <p:cNvGraphicFramePr>
            <a:graphicFrameLocks/>
          </p:cNvGraphicFramePr>
          <p:nvPr/>
        </p:nvGraphicFramePr>
        <p:xfrm>
          <a:off x="1142999" y="1674415"/>
          <a:ext cx="8311243"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7474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02EC5-68B6-9624-3D1C-4EC602690566}"/>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6E6E1BB2-5779-096A-BAC6-490A098CA914}"/>
              </a:ext>
            </a:extLst>
          </p:cNvPr>
          <p:cNvGrpSpPr/>
          <p:nvPr/>
        </p:nvGrpSpPr>
        <p:grpSpPr>
          <a:xfrm>
            <a:off x="1004776" y="1660444"/>
            <a:ext cx="8311243" cy="4443870"/>
            <a:chOff x="1142999" y="3160570"/>
            <a:chExt cx="8311243" cy="4443870"/>
          </a:xfrm>
        </p:grpSpPr>
        <p:sp>
          <p:nvSpPr>
            <p:cNvPr id="5" name="Freeform: Shape 4">
              <a:extLst>
                <a:ext uri="{FF2B5EF4-FFF2-40B4-BE49-F238E27FC236}">
                  <a16:creationId xmlns:a16="http://schemas.microsoft.com/office/drawing/2014/main" id="{FE380F5B-8705-9C9B-9444-ABC2903FC1BF}"/>
                </a:ext>
              </a:extLst>
            </p:cNvPr>
            <p:cNvSpPr/>
            <p:nvPr/>
          </p:nvSpPr>
          <p:spPr>
            <a:xfrm>
              <a:off x="1142999" y="4857023"/>
              <a:ext cx="8311243" cy="1157625"/>
            </a:xfrm>
            <a:custGeom>
              <a:avLst/>
              <a:gdLst>
                <a:gd name="connsiteX0" fmla="*/ 0 w 8311243"/>
                <a:gd name="connsiteY0" fmla="*/ 0 h 1157625"/>
                <a:gd name="connsiteX1" fmla="*/ 8311243 w 8311243"/>
                <a:gd name="connsiteY1" fmla="*/ 0 h 1157625"/>
                <a:gd name="connsiteX2" fmla="*/ 8311243 w 8311243"/>
                <a:gd name="connsiteY2" fmla="*/ 1157625 h 1157625"/>
                <a:gd name="connsiteX3" fmla="*/ 0 w 8311243"/>
                <a:gd name="connsiteY3" fmla="*/ 1157625 h 1157625"/>
                <a:gd name="connsiteX4" fmla="*/ 0 w 8311243"/>
                <a:gd name="connsiteY4" fmla="*/ 0 h 115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1243" h="1157625">
                  <a:moveTo>
                    <a:pt x="0" y="0"/>
                  </a:moveTo>
                  <a:lnTo>
                    <a:pt x="8311243" y="0"/>
                  </a:lnTo>
                  <a:lnTo>
                    <a:pt x="8311243" y="1157625"/>
                  </a:lnTo>
                  <a:lnTo>
                    <a:pt x="0" y="1157625"/>
                  </a:lnTo>
                  <a:lnTo>
                    <a:pt x="0" y="0"/>
                  </a:lnTo>
                  <a:close/>
                </a:path>
              </a:pathLst>
            </a:custGeom>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5045" tIns="312420" rIns="64504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key questions: How do we make software artifacts “good”? What does that mean? Who decides?</a:t>
              </a:r>
            </a:p>
          </p:txBody>
        </p:sp>
        <p:sp>
          <p:nvSpPr>
            <p:cNvPr id="6" name="Freeform: Shape 5">
              <a:extLst>
                <a:ext uri="{FF2B5EF4-FFF2-40B4-BE49-F238E27FC236}">
                  <a16:creationId xmlns:a16="http://schemas.microsoft.com/office/drawing/2014/main" id="{66FC5E71-4D6D-B7FC-8EBE-674645B59120}"/>
                </a:ext>
              </a:extLst>
            </p:cNvPr>
            <p:cNvSpPr/>
            <p:nvPr/>
          </p:nvSpPr>
          <p:spPr>
            <a:xfrm>
              <a:off x="1622358" y="4646255"/>
              <a:ext cx="5817870" cy="442800"/>
            </a:xfrm>
            <a:custGeom>
              <a:avLst/>
              <a:gdLst>
                <a:gd name="connsiteX0" fmla="*/ 0 w 5817870"/>
                <a:gd name="connsiteY0" fmla="*/ 73801 h 442800"/>
                <a:gd name="connsiteX1" fmla="*/ 73801 w 5817870"/>
                <a:gd name="connsiteY1" fmla="*/ 0 h 442800"/>
                <a:gd name="connsiteX2" fmla="*/ 5744069 w 5817870"/>
                <a:gd name="connsiteY2" fmla="*/ 0 h 442800"/>
                <a:gd name="connsiteX3" fmla="*/ 5817870 w 5817870"/>
                <a:gd name="connsiteY3" fmla="*/ 73801 h 442800"/>
                <a:gd name="connsiteX4" fmla="*/ 5817870 w 5817870"/>
                <a:gd name="connsiteY4" fmla="*/ 368999 h 442800"/>
                <a:gd name="connsiteX5" fmla="*/ 5744069 w 5817870"/>
                <a:gd name="connsiteY5" fmla="*/ 442800 h 442800"/>
                <a:gd name="connsiteX6" fmla="*/ 73801 w 5817870"/>
                <a:gd name="connsiteY6" fmla="*/ 442800 h 442800"/>
                <a:gd name="connsiteX7" fmla="*/ 0 w 5817870"/>
                <a:gd name="connsiteY7" fmla="*/ 368999 h 442800"/>
                <a:gd name="connsiteX8" fmla="*/ 0 w 5817870"/>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7870" h="442800">
                  <a:moveTo>
                    <a:pt x="0" y="73801"/>
                  </a:moveTo>
                  <a:cubicBezTo>
                    <a:pt x="0" y="33042"/>
                    <a:pt x="33042" y="0"/>
                    <a:pt x="73801" y="0"/>
                  </a:cubicBezTo>
                  <a:lnTo>
                    <a:pt x="5744069" y="0"/>
                  </a:lnTo>
                  <a:cubicBezTo>
                    <a:pt x="5784828" y="0"/>
                    <a:pt x="5817870" y="33042"/>
                    <a:pt x="5817870" y="73801"/>
                  </a:cubicBezTo>
                  <a:lnTo>
                    <a:pt x="5817870" y="368999"/>
                  </a:lnTo>
                  <a:cubicBezTo>
                    <a:pt x="5817870" y="409758"/>
                    <a:pt x="5784828" y="442800"/>
                    <a:pt x="5744069" y="442800"/>
                  </a:cubicBezTo>
                  <a:lnTo>
                    <a:pt x="73801" y="442800"/>
                  </a:lnTo>
                  <a:cubicBezTo>
                    <a:pt x="33042" y="442800"/>
                    <a:pt x="0" y="409758"/>
                    <a:pt x="0" y="368999"/>
                  </a:cubicBezTo>
                  <a:lnTo>
                    <a:pt x="0" y="73801"/>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41518" tIns="21616" rIns="241518" bIns="21616" numCol="1" spcCol="1270" anchor="ctr" anchorCtr="0">
              <a:noAutofit/>
            </a:bodyPr>
            <a:lstStyle/>
            <a:p>
              <a:pPr marL="0" lvl="0" indent="0" algn="l" defTabSz="1066800">
                <a:lnSpc>
                  <a:spcPct val="90000"/>
                </a:lnSpc>
                <a:spcBef>
                  <a:spcPct val="0"/>
                </a:spcBef>
                <a:spcAft>
                  <a:spcPct val="35000"/>
                </a:spcAft>
                <a:buNone/>
              </a:pPr>
              <a:r>
                <a:rPr lang="en-US" sz="2400" kern="1200"/>
                <a:t>The Planning Scale</a:t>
              </a:r>
            </a:p>
          </p:txBody>
        </p:sp>
        <p:sp>
          <p:nvSpPr>
            <p:cNvPr id="7" name="Freeform: Shape 6">
              <a:extLst>
                <a:ext uri="{FF2B5EF4-FFF2-40B4-BE49-F238E27FC236}">
                  <a16:creationId xmlns:a16="http://schemas.microsoft.com/office/drawing/2014/main" id="{FB85C1F2-91AA-14F1-9013-444FC59B00F1}"/>
                </a:ext>
              </a:extLst>
            </p:cNvPr>
            <p:cNvSpPr/>
            <p:nvPr/>
          </p:nvSpPr>
          <p:spPr>
            <a:xfrm>
              <a:off x="1142999" y="3381970"/>
              <a:ext cx="8311243" cy="1157625"/>
            </a:xfrm>
            <a:custGeom>
              <a:avLst/>
              <a:gdLst>
                <a:gd name="connsiteX0" fmla="*/ 0 w 8311243"/>
                <a:gd name="connsiteY0" fmla="*/ 0 h 1157625"/>
                <a:gd name="connsiteX1" fmla="*/ 8311243 w 8311243"/>
                <a:gd name="connsiteY1" fmla="*/ 0 h 1157625"/>
                <a:gd name="connsiteX2" fmla="*/ 8311243 w 8311243"/>
                <a:gd name="connsiteY2" fmla="*/ 1157625 h 1157625"/>
                <a:gd name="connsiteX3" fmla="*/ 0 w 8311243"/>
                <a:gd name="connsiteY3" fmla="*/ 1157625 h 1157625"/>
                <a:gd name="connsiteX4" fmla="*/ 0 w 8311243"/>
                <a:gd name="connsiteY4" fmla="*/ 0 h 115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1243" h="1157625">
                  <a:moveTo>
                    <a:pt x="0" y="0"/>
                  </a:moveTo>
                  <a:lnTo>
                    <a:pt x="8311243" y="0"/>
                  </a:lnTo>
                  <a:lnTo>
                    <a:pt x="8311243" y="1157625"/>
                  </a:lnTo>
                  <a:lnTo>
                    <a:pt x="0" y="1157625"/>
                  </a:lnTo>
                  <a:lnTo>
                    <a:pt x="0" y="0"/>
                  </a:lnTo>
                  <a:close/>
                </a:path>
              </a:pathLst>
            </a:custGeom>
          </p:spPr>
          <p:style>
            <a:lnRef idx="1">
              <a:schemeClr val="accent5">
                <a:hueOff val="-3379271"/>
                <a:satOff val="-8710"/>
                <a:lumOff val="-588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5045" tIns="312420" rIns="64504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key questions: What are people’s needs? How do we design software artifacts that meets those needs?</a:t>
              </a:r>
            </a:p>
          </p:txBody>
        </p:sp>
        <p:sp>
          <p:nvSpPr>
            <p:cNvPr id="8" name="Freeform: Shape 7">
              <a:extLst>
                <a:ext uri="{FF2B5EF4-FFF2-40B4-BE49-F238E27FC236}">
                  <a16:creationId xmlns:a16="http://schemas.microsoft.com/office/drawing/2014/main" id="{D99C7CFD-16E9-F9F0-F5CB-950E0025CC5E}"/>
                </a:ext>
              </a:extLst>
            </p:cNvPr>
            <p:cNvSpPr/>
            <p:nvPr/>
          </p:nvSpPr>
          <p:spPr>
            <a:xfrm>
              <a:off x="1558561" y="3160570"/>
              <a:ext cx="5817870" cy="442800"/>
            </a:xfrm>
            <a:custGeom>
              <a:avLst/>
              <a:gdLst>
                <a:gd name="connsiteX0" fmla="*/ 0 w 5817870"/>
                <a:gd name="connsiteY0" fmla="*/ 73801 h 442800"/>
                <a:gd name="connsiteX1" fmla="*/ 73801 w 5817870"/>
                <a:gd name="connsiteY1" fmla="*/ 0 h 442800"/>
                <a:gd name="connsiteX2" fmla="*/ 5744069 w 5817870"/>
                <a:gd name="connsiteY2" fmla="*/ 0 h 442800"/>
                <a:gd name="connsiteX3" fmla="*/ 5817870 w 5817870"/>
                <a:gd name="connsiteY3" fmla="*/ 73801 h 442800"/>
                <a:gd name="connsiteX4" fmla="*/ 5817870 w 5817870"/>
                <a:gd name="connsiteY4" fmla="*/ 368999 h 442800"/>
                <a:gd name="connsiteX5" fmla="*/ 5744069 w 5817870"/>
                <a:gd name="connsiteY5" fmla="*/ 442800 h 442800"/>
                <a:gd name="connsiteX6" fmla="*/ 73801 w 5817870"/>
                <a:gd name="connsiteY6" fmla="*/ 442800 h 442800"/>
                <a:gd name="connsiteX7" fmla="*/ 0 w 5817870"/>
                <a:gd name="connsiteY7" fmla="*/ 368999 h 442800"/>
                <a:gd name="connsiteX8" fmla="*/ 0 w 5817870"/>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7870" h="442800">
                  <a:moveTo>
                    <a:pt x="0" y="73801"/>
                  </a:moveTo>
                  <a:cubicBezTo>
                    <a:pt x="0" y="33042"/>
                    <a:pt x="33042" y="0"/>
                    <a:pt x="73801" y="0"/>
                  </a:cubicBezTo>
                  <a:lnTo>
                    <a:pt x="5744069" y="0"/>
                  </a:lnTo>
                  <a:cubicBezTo>
                    <a:pt x="5784828" y="0"/>
                    <a:pt x="5817870" y="33042"/>
                    <a:pt x="5817870" y="73801"/>
                  </a:cubicBezTo>
                  <a:lnTo>
                    <a:pt x="5817870" y="368999"/>
                  </a:lnTo>
                  <a:cubicBezTo>
                    <a:pt x="5817870" y="409758"/>
                    <a:pt x="5784828" y="442800"/>
                    <a:pt x="5744069" y="442800"/>
                  </a:cubicBezTo>
                  <a:lnTo>
                    <a:pt x="73801" y="442800"/>
                  </a:lnTo>
                  <a:cubicBezTo>
                    <a:pt x="33042" y="442800"/>
                    <a:pt x="0" y="409758"/>
                    <a:pt x="0" y="368999"/>
                  </a:cubicBezTo>
                  <a:lnTo>
                    <a:pt x="0" y="73801"/>
                  </a:lnTo>
                  <a:close/>
                </a:path>
              </a:pathLst>
            </a:custGeom>
          </p:spPr>
          <p:style>
            <a:lnRef idx="0">
              <a:schemeClr val="lt1">
                <a:hueOff val="0"/>
                <a:satOff val="0"/>
                <a:lumOff val="0"/>
                <a:alphaOff val="0"/>
              </a:schemeClr>
            </a:lnRef>
            <a:fillRef idx="3">
              <a:schemeClr val="accent5">
                <a:hueOff val="-3379271"/>
                <a:satOff val="-8710"/>
                <a:lumOff val="-5883"/>
                <a:alphaOff val="0"/>
              </a:schemeClr>
            </a:fillRef>
            <a:effectRef idx="2">
              <a:schemeClr val="accent5">
                <a:hueOff val="-3379271"/>
                <a:satOff val="-8710"/>
                <a:lumOff val="-5883"/>
                <a:alphaOff val="0"/>
              </a:schemeClr>
            </a:effectRef>
            <a:fontRef idx="minor">
              <a:schemeClr val="lt1"/>
            </a:fontRef>
          </p:style>
          <p:txBody>
            <a:bodyPr spcFirstLastPara="0" vert="horz" wrap="square" lIns="241518" tIns="21616" rIns="241518" bIns="21616" numCol="1" spcCol="1270" anchor="ctr" anchorCtr="0">
              <a:noAutofit/>
            </a:bodyPr>
            <a:lstStyle/>
            <a:p>
              <a:pPr marL="0" lvl="0" indent="0" algn="l" defTabSz="1066800">
                <a:lnSpc>
                  <a:spcPct val="90000"/>
                </a:lnSpc>
                <a:spcBef>
                  <a:spcPct val="0"/>
                </a:spcBef>
                <a:spcAft>
                  <a:spcPct val="35000"/>
                </a:spcAft>
                <a:buNone/>
              </a:pPr>
              <a:r>
                <a:rPr lang="en-US" sz="2400" kern="1200" dirty="0"/>
                <a:t>The Organizational Scale</a:t>
              </a:r>
            </a:p>
          </p:txBody>
        </p:sp>
        <p:sp>
          <p:nvSpPr>
            <p:cNvPr id="9" name="Freeform: Shape 8">
              <a:extLst>
                <a:ext uri="{FF2B5EF4-FFF2-40B4-BE49-F238E27FC236}">
                  <a16:creationId xmlns:a16="http://schemas.microsoft.com/office/drawing/2014/main" id="{271E545F-5217-D06C-28A9-769C09D2F64E}"/>
                </a:ext>
              </a:extLst>
            </p:cNvPr>
            <p:cNvSpPr/>
            <p:nvPr/>
          </p:nvSpPr>
          <p:spPr>
            <a:xfrm>
              <a:off x="1142999" y="6446815"/>
              <a:ext cx="8311243" cy="1157625"/>
            </a:xfrm>
            <a:custGeom>
              <a:avLst/>
              <a:gdLst>
                <a:gd name="connsiteX0" fmla="*/ 0 w 8311243"/>
                <a:gd name="connsiteY0" fmla="*/ 0 h 1157625"/>
                <a:gd name="connsiteX1" fmla="*/ 8311243 w 8311243"/>
                <a:gd name="connsiteY1" fmla="*/ 0 h 1157625"/>
                <a:gd name="connsiteX2" fmla="*/ 8311243 w 8311243"/>
                <a:gd name="connsiteY2" fmla="*/ 1157625 h 1157625"/>
                <a:gd name="connsiteX3" fmla="*/ 0 w 8311243"/>
                <a:gd name="connsiteY3" fmla="*/ 1157625 h 1157625"/>
                <a:gd name="connsiteX4" fmla="*/ 0 w 8311243"/>
                <a:gd name="connsiteY4" fmla="*/ 0 h 115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1243" h="1157625">
                  <a:moveTo>
                    <a:pt x="0" y="0"/>
                  </a:moveTo>
                  <a:lnTo>
                    <a:pt x="8311243" y="0"/>
                  </a:lnTo>
                  <a:lnTo>
                    <a:pt x="8311243" y="1157625"/>
                  </a:lnTo>
                  <a:lnTo>
                    <a:pt x="0" y="1157625"/>
                  </a:lnTo>
                  <a:lnTo>
                    <a:pt x="0" y="0"/>
                  </a:lnTo>
                  <a:close/>
                </a:path>
              </a:pathLst>
            </a:custGeom>
          </p:spPr>
          <p:style>
            <a:lnRef idx="1">
              <a:schemeClr val="accent5">
                <a:hueOff val="-6758543"/>
                <a:satOff val="-17419"/>
                <a:lumOff val="-1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5045" tIns="312420" rIns="64504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key question: how to design software artifacts that are easy to test, understand, and modify?</a:t>
              </a:r>
            </a:p>
          </p:txBody>
        </p:sp>
        <p:sp>
          <p:nvSpPr>
            <p:cNvPr id="11" name="Freeform: Shape 10">
              <a:extLst>
                <a:ext uri="{FF2B5EF4-FFF2-40B4-BE49-F238E27FC236}">
                  <a16:creationId xmlns:a16="http://schemas.microsoft.com/office/drawing/2014/main" id="{FB20A54B-EF1E-089B-6E7A-01B3C2998C30}"/>
                </a:ext>
              </a:extLst>
            </p:cNvPr>
            <p:cNvSpPr/>
            <p:nvPr/>
          </p:nvSpPr>
          <p:spPr>
            <a:xfrm>
              <a:off x="1558561" y="6225416"/>
              <a:ext cx="5817870" cy="442800"/>
            </a:xfrm>
            <a:custGeom>
              <a:avLst/>
              <a:gdLst>
                <a:gd name="connsiteX0" fmla="*/ 0 w 5817870"/>
                <a:gd name="connsiteY0" fmla="*/ 73801 h 442800"/>
                <a:gd name="connsiteX1" fmla="*/ 73801 w 5817870"/>
                <a:gd name="connsiteY1" fmla="*/ 0 h 442800"/>
                <a:gd name="connsiteX2" fmla="*/ 5744069 w 5817870"/>
                <a:gd name="connsiteY2" fmla="*/ 0 h 442800"/>
                <a:gd name="connsiteX3" fmla="*/ 5817870 w 5817870"/>
                <a:gd name="connsiteY3" fmla="*/ 73801 h 442800"/>
                <a:gd name="connsiteX4" fmla="*/ 5817870 w 5817870"/>
                <a:gd name="connsiteY4" fmla="*/ 368999 h 442800"/>
                <a:gd name="connsiteX5" fmla="*/ 5744069 w 5817870"/>
                <a:gd name="connsiteY5" fmla="*/ 442800 h 442800"/>
                <a:gd name="connsiteX6" fmla="*/ 73801 w 5817870"/>
                <a:gd name="connsiteY6" fmla="*/ 442800 h 442800"/>
                <a:gd name="connsiteX7" fmla="*/ 0 w 5817870"/>
                <a:gd name="connsiteY7" fmla="*/ 368999 h 442800"/>
                <a:gd name="connsiteX8" fmla="*/ 0 w 5817870"/>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7870" h="442800">
                  <a:moveTo>
                    <a:pt x="0" y="73801"/>
                  </a:moveTo>
                  <a:cubicBezTo>
                    <a:pt x="0" y="33042"/>
                    <a:pt x="33042" y="0"/>
                    <a:pt x="73801" y="0"/>
                  </a:cubicBezTo>
                  <a:lnTo>
                    <a:pt x="5744069" y="0"/>
                  </a:lnTo>
                  <a:cubicBezTo>
                    <a:pt x="5784828" y="0"/>
                    <a:pt x="5817870" y="33042"/>
                    <a:pt x="5817870" y="73801"/>
                  </a:cubicBezTo>
                  <a:lnTo>
                    <a:pt x="5817870" y="368999"/>
                  </a:lnTo>
                  <a:cubicBezTo>
                    <a:pt x="5817870" y="409758"/>
                    <a:pt x="5784828" y="442800"/>
                    <a:pt x="5744069" y="442800"/>
                  </a:cubicBezTo>
                  <a:lnTo>
                    <a:pt x="73801" y="442800"/>
                  </a:lnTo>
                  <a:cubicBezTo>
                    <a:pt x="33042" y="442800"/>
                    <a:pt x="0" y="409758"/>
                    <a:pt x="0" y="368999"/>
                  </a:cubicBezTo>
                  <a:lnTo>
                    <a:pt x="0" y="73801"/>
                  </a:lnTo>
                  <a:close/>
                </a:path>
              </a:pathLst>
            </a:custGeom>
          </p:spPr>
          <p:style>
            <a:lnRef idx="0">
              <a:schemeClr val="lt1">
                <a:hueOff val="0"/>
                <a:satOff val="0"/>
                <a:lumOff val="0"/>
                <a:alphaOff val="0"/>
              </a:schemeClr>
            </a:lnRef>
            <a:fillRef idx="3">
              <a:schemeClr val="accent5">
                <a:hueOff val="-6758543"/>
                <a:satOff val="-17419"/>
                <a:lumOff val="-11765"/>
                <a:alphaOff val="0"/>
              </a:schemeClr>
            </a:fillRef>
            <a:effectRef idx="2">
              <a:schemeClr val="accent5">
                <a:hueOff val="-6758543"/>
                <a:satOff val="-17419"/>
                <a:lumOff val="-11765"/>
                <a:alphaOff val="0"/>
              </a:schemeClr>
            </a:effectRef>
            <a:fontRef idx="minor">
              <a:schemeClr val="lt1"/>
            </a:fontRef>
          </p:style>
          <p:txBody>
            <a:bodyPr spcFirstLastPara="0" vert="horz" wrap="square" lIns="241518" tIns="21616" rIns="241518" bIns="21616" numCol="1" spcCol="1270" anchor="ctr" anchorCtr="0">
              <a:noAutofit/>
            </a:bodyPr>
            <a:lstStyle/>
            <a:p>
              <a:pPr marL="0" lvl="0" indent="0" algn="l" defTabSz="1066800">
                <a:lnSpc>
                  <a:spcPct val="90000"/>
                </a:lnSpc>
                <a:spcBef>
                  <a:spcPct val="0"/>
                </a:spcBef>
                <a:spcAft>
                  <a:spcPct val="35000"/>
                </a:spcAft>
                <a:buNone/>
              </a:pPr>
              <a:r>
                <a:rPr lang="en-US" sz="2400" kern="1200"/>
                <a:t>The Implementation Scale</a:t>
              </a:r>
            </a:p>
          </p:txBody>
        </p:sp>
      </p:grpSp>
      <p:sp>
        <p:nvSpPr>
          <p:cNvPr id="4" name="Slide Number Placeholder 3">
            <a:extLst>
              <a:ext uri="{FF2B5EF4-FFF2-40B4-BE49-F238E27FC236}">
                <a16:creationId xmlns:a16="http://schemas.microsoft.com/office/drawing/2014/main" id="{34B2B52C-0EA9-DB4B-AE1E-57E3A22CF8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CA0525-118C-5D48-57F5-F5E5B347E4D4}"/>
              </a:ext>
            </a:extLst>
          </p:cNvPr>
          <p:cNvSpPr>
            <a:spLocks noGrp="1"/>
          </p:cNvSpPr>
          <p:nvPr>
            <p:ph type="title"/>
          </p:nvPr>
        </p:nvSpPr>
        <p:spPr/>
        <p:txBody>
          <a:bodyPr>
            <a:normAutofit/>
          </a:bodyPr>
          <a:lstStyle/>
          <a:p>
            <a:r>
              <a:rPr lang="en-US" sz="3600" dirty="0"/>
              <a:t>Think of {your software’s} design at three scales</a:t>
            </a:r>
          </a:p>
        </p:txBody>
      </p:sp>
    </p:spTree>
    <p:extLst>
      <p:ext uri="{BB962C8B-B14F-4D97-AF65-F5344CB8AC3E}">
        <p14:creationId xmlns:p14="http://schemas.microsoft.com/office/powerpoint/2010/main" val="21136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8A269-721F-3674-5D13-340C0CF6299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16F992-D902-1A1A-BB11-EE3ACEB49A34}"/>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201F5B-AED6-3BAE-A388-93363B88E630}"/>
              </a:ext>
            </a:extLst>
          </p:cNvPr>
          <p:cNvSpPr>
            <a:spLocks noGrp="1"/>
          </p:cNvSpPr>
          <p:nvPr>
            <p:ph type="title"/>
          </p:nvPr>
        </p:nvSpPr>
        <p:spPr>
          <a:xfrm>
            <a:off x="838200" y="18255"/>
            <a:ext cx="10515600" cy="1325563"/>
          </a:xfrm>
        </p:spPr>
        <p:txBody>
          <a:bodyPr>
            <a:noAutofit/>
          </a:bodyPr>
          <a:lstStyle/>
          <a:p>
            <a:r>
              <a:rPr lang="en-US" sz="3600" dirty="0"/>
              <a:t>So, software engineering must encompass:</a:t>
            </a:r>
          </a:p>
        </p:txBody>
      </p:sp>
      <p:sp>
        <p:nvSpPr>
          <p:cNvPr id="7" name="Rectangle: Diagonal Corners Rounded 6">
            <a:extLst>
              <a:ext uri="{FF2B5EF4-FFF2-40B4-BE49-F238E27FC236}">
                <a16:creationId xmlns:a16="http://schemas.microsoft.com/office/drawing/2014/main" id="{A897F751-526E-78EE-7E74-C1A76288B589}"/>
              </a:ext>
            </a:extLst>
          </p:cNvPr>
          <p:cNvSpPr/>
          <p:nvPr/>
        </p:nvSpPr>
        <p:spPr>
          <a:xfrm>
            <a:off x="3676600" y="3429002"/>
            <a:ext cx="974268" cy="974268"/>
          </a:xfrm>
          <a:prstGeom prst="round2DiagRect">
            <a:avLst>
              <a:gd name="adj1" fmla="val 29727"/>
              <a:gd name="adj2" fmla="val 0"/>
            </a:avLst>
          </a:prstGeom>
          <a:solidFill>
            <a:srgbClr val="00B0F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Diagonal Corners Rounded 10">
            <a:extLst>
              <a:ext uri="{FF2B5EF4-FFF2-40B4-BE49-F238E27FC236}">
                <a16:creationId xmlns:a16="http://schemas.microsoft.com/office/drawing/2014/main" id="{F04EB3DF-A530-0666-8BE9-AE671350251E}"/>
              </a:ext>
            </a:extLst>
          </p:cNvPr>
          <p:cNvSpPr/>
          <p:nvPr/>
        </p:nvSpPr>
        <p:spPr>
          <a:xfrm>
            <a:off x="3676599" y="4759020"/>
            <a:ext cx="974267" cy="974267"/>
          </a:xfrm>
          <a:prstGeom prst="round2DiagRect">
            <a:avLst>
              <a:gd name="adj1" fmla="val 29727"/>
              <a:gd name="adj2" fmla="val 0"/>
            </a:avLst>
          </a:prstGeom>
          <a:solidFill>
            <a:srgbClr val="00B050"/>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Diagonal Corners Rounded 13">
            <a:extLst>
              <a:ext uri="{FF2B5EF4-FFF2-40B4-BE49-F238E27FC236}">
                <a16:creationId xmlns:a16="http://schemas.microsoft.com/office/drawing/2014/main" id="{FF18CBE2-B9B6-4C7B-36C8-9E0A34EC2E00}"/>
              </a:ext>
            </a:extLst>
          </p:cNvPr>
          <p:cNvSpPr/>
          <p:nvPr/>
        </p:nvSpPr>
        <p:spPr>
          <a:xfrm>
            <a:off x="3676600" y="2098983"/>
            <a:ext cx="974267" cy="974267"/>
          </a:xfrm>
          <a:prstGeom prst="round2DiagRect">
            <a:avLst>
              <a:gd name="adj1" fmla="val 29727"/>
              <a:gd name="adj2" fmla="val 0"/>
            </a:avLst>
          </a:prstGeom>
          <a:solidFill>
            <a:srgbClr val="0070C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15">
            <a:extLst>
              <a:ext uri="{FF2B5EF4-FFF2-40B4-BE49-F238E27FC236}">
                <a16:creationId xmlns:a16="http://schemas.microsoft.com/office/drawing/2014/main" id="{7C645652-22A5-14F7-D5DA-881B97293D1F}"/>
              </a:ext>
            </a:extLst>
          </p:cNvPr>
          <p:cNvSpPr/>
          <p:nvPr/>
        </p:nvSpPr>
        <p:spPr>
          <a:xfrm>
            <a:off x="5011706" y="2226115"/>
            <a:ext cx="3835607"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40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PLANNING,</a:t>
            </a:r>
          </a:p>
        </p:txBody>
      </p:sp>
      <p:sp>
        <p:nvSpPr>
          <p:cNvPr id="35" name="Freeform: Shape 15">
            <a:extLst>
              <a:ext uri="{FF2B5EF4-FFF2-40B4-BE49-F238E27FC236}">
                <a16:creationId xmlns:a16="http://schemas.microsoft.com/office/drawing/2014/main" id="{1516CB84-50BA-F8D4-8363-6B91A644D53A}"/>
              </a:ext>
            </a:extLst>
          </p:cNvPr>
          <p:cNvSpPr/>
          <p:nvPr/>
        </p:nvSpPr>
        <p:spPr>
          <a:xfrm>
            <a:off x="5011706" y="3551886"/>
            <a:ext cx="3835607"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40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ORGANIZING,</a:t>
            </a:r>
          </a:p>
        </p:txBody>
      </p:sp>
      <p:sp>
        <p:nvSpPr>
          <p:cNvPr id="36" name="Freeform: Shape 15">
            <a:extLst>
              <a:ext uri="{FF2B5EF4-FFF2-40B4-BE49-F238E27FC236}">
                <a16:creationId xmlns:a16="http://schemas.microsoft.com/office/drawing/2014/main" id="{0A76054A-E50A-D28F-2241-7A166F418EEA}"/>
              </a:ext>
            </a:extLst>
          </p:cNvPr>
          <p:cNvSpPr/>
          <p:nvPr/>
        </p:nvSpPr>
        <p:spPr>
          <a:xfrm>
            <a:off x="5011706" y="4877657"/>
            <a:ext cx="3835607"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40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&amp; IMPLEMENTING</a:t>
            </a:r>
          </a:p>
        </p:txBody>
      </p:sp>
      <p:pic>
        <p:nvPicPr>
          <p:cNvPr id="43" name="Graphic 42" descr="Thought bubble with solid fill">
            <a:extLst>
              <a:ext uri="{FF2B5EF4-FFF2-40B4-BE49-F238E27FC236}">
                <a16:creationId xmlns:a16="http://schemas.microsoft.com/office/drawing/2014/main" id="{610B7663-9002-5841-5404-1CE2E7D84F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56635" y="2155617"/>
            <a:ext cx="837566" cy="837566"/>
          </a:xfrm>
          <a:prstGeom prst="rect">
            <a:avLst/>
          </a:prstGeom>
        </p:spPr>
      </p:pic>
      <p:pic>
        <p:nvPicPr>
          <p:cNvPr id="45" name="Graphic 44" descr="Flowchart with solid fill">
            <a:extLst>
              <a:ext uri="{FF2B5EF4-FFF2-40B4-BE49-F238E27FC236}">
                <a16:creationId xmlns:a16="http://schemas.microsoft.com/office/drawing/2014/main" id="{D7FB084E-0152-CB8A-530B-B0155F7BA5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18218" y="3454686"/>
            <a:ext cx="914400" cy="914400"/>
          </a:xfrm>
          <a:prstGeom prst="rect">
            <a:avLst/>
          </a:prstGeom>
        </p:spPr>
      </p:pic>
      <p:pic>
        <p:nvPicPr>
          <p:cNvPr id="47" name="Graphic 46" descr="Hammer1 with solid fill">
            <a:extLst>
              <a:ext uri="{FF2B5EF4-FFF2-40B4-BE49-F238E27FC236}">
                <a16:creationId xmlns:a16="http://schemas.microsoft.com/office/drawing/2014/main" id="{FE0B0D8D-A78A-FD41-3115-C414228B80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56635" y="4857291"/>
            <a:ext cx="837566" cy="837566"/>
          </a:xfrm>
          <a:prstGeom prst="rect">
            <a:avLst/>
          </a:prstGeom>
        </p:spPr>
      </p:pic>
    </p:spTree>
    <p:extLst>
      <p:ext uri="{BB962C8B-B14F-4D97-AF65-F5344CB8AC3E}">
        <p14:creationId xmlns:p14="http://schemas.microsoft.com/office/powerpoint/2010/main" val="952283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2C690-678B-7F0C-A956-14DBDD12C96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86C973-41AD-3115-8D5B-5217CFB0DD52}"/>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245AC8-3AEA-63A7-35F6-DDD54E53CDEC}"/>
              </a:ext>
            </a:extLst>
          </p:cNvPr>
          <p:cNvSpPr>
            <a:spLocks noGrp="1"/>
          </p:cNvSpPr>
          <p:nvPr>
            <p:ph type="title"/>
          </p:nvPr>
        </p:nvSpPr>
        <p:spPr>
          <a:xfrm>
            <a:off x="838200" y="18255"/>
            <a:ext cx="10515600" cy="1325563"/>
          </a:xfrm>
        </p:spPr>
        <p:txBody>
          <a:bodyPr>
            <a:noAutofit/>
          </a:bodyPr>
          <a:lstStyle/>
          <a:p>
            <a:r>
              <a:rPr lang="en-US" sz="3600" dirty="0"/>
              <a:t>So, software engineering must encompass:</a:t>
            </a:r>
          </a:p>
        </p:txBody>
      </p:sp>
      <p:grpSp>
        <p:nvGrpSpPr>
          <p:cNvPr id="25" name="Group 24">
            <a:extLst>
              <a:ext uri="{FF2B5EF4-FFF2-40B4-BE49-F238E27FC236}">
                <a16:creationId xmlns:a16="http://schemas.microsoft.com/office/drawing/2014/main" id="{C4764CA5-3452-B1C5-450B-056A6051915C}"/>
              </a:ext>
            </a:extLst>
          </p:cNvPr>
          <p:cNvGrpSpPr/>
          <p:nvPr/>
        </p:nvGrpSpPr>
        <p:grpSpPr>
          <a:xfrm>
            <a:off x="4319921" y="1533426"/>
            <a:ext cx="974268" cy="974268"/>
            <a:chOff x="7949361" y="2403792"/>
            <a:chExt cx="1887188" cy="1887188"/>
          </a:xfrm>
        </p:grpSpPr>
        <p:sp>
          <p:nvSpPr>
            <p:cNvPr id="26" name="Rectangle: Diagonal Corners Rounded 13">
              <a:extLst>
                <a:ext uri="{FF2B5EF4-FFF2-40B4-BE49-F238E27FC236}">
                  <a16:creationId xmlns:a16="http://schemas.microsoft.com/office/drawing/2014/main" id="{042C7C16-0A3A-8BE9-9A34-A264521DE8EA}"/>
                </a:ext>
              </a:extLst>
            </p:cNvPr>
            <p:cNvSpPr/>
            <p:nvPr/>
          </p:nvSpPr>
          <p:spPr>
            <a:xfrm>
              <a:off x="7949362"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26" descr="Group">
              <a:extLst>
                <a:ext uri="{FF2B5EF4-FFF2-40B4-BE49-F238E27FC236}">
                  <a16:creationId xmlns:a16="http://schemas.microsoft.com/office/drawing/2014/main" id="{D6F8509C-A45E-3023-A2EE-A2BBB5798575}"/>
                </a:ext>
              </a:extLst>
            </p:cNvPr>
            <p:cNvSpPr/>
            <p:nvPr/>
          </p:nvSpPr>
          <p:spPr>
            <a:xfrm>
              <a:off x="7949361" y="2403792"/>
              <a:ext cx="1887188" cy="188718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D6CD8944-8B06-D16F-1125-0EE562F2A52A}"/>
              </a:ext>
            </a:extLst>
          </p:cNvPr>
          <p:cNvGrpSpPr/>
          <p:nvPr/>
        </p:nvGrpSpPr>
        <p:grpSpPr>
          <a:xfrm>
            <a:off x="6892528" y="1533426"/>
            <a:ext cx="974268" cy="974267"/>
            <a:chOff x="679049" y="2403793"/>
            <a:chExt cx="1887188" cy="1887187"/>
          </a:xfrm>
        </p:grpSpPr>
        <p:sp>
          <p:nvSpPr>
            <p:cNvPr id="29" name="Rectangle: Diagonal Corners Rounded 6">
              <a:extLst>
                <a:ext uri="{FF2B5EF4-FFF2-40B4-BE49-F238E27FC236}">
                  <a16:creationId xmlns:a16="http://schemas.microsoft.com/office/drawing/2014/main" id="{4EC7302B-9DCD-D8A8-C43A-3A481F1AC19A}"/>
                </a:ext>
              </a:extLst>
            </p:cNvPr>
            <p:cNvSpPr/>
            <p:nvPr/>
          </p:nvSpPr>
          <p:spPr>
            <a:xfrm>
              <a:off x="679050"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29" descr="Gears">
              <a:extLst>
                <a:ext uri="{FF2B5EF4-FFF2-40B4-BE49-F238E27FC236}">
                  <a16:creationId xmlns:a16="http://schemas.microsoft.com/office/drawing/2014/main" id="{ED111A2B-809E-F482-F2C4-0CEE359FB028}"/>
                </a:ext>
              </a:extLst>
            </p:cNvPr>
            <p:cNvSpPr/>
            <p:nvPr/>
          </p:nvSpPr>
          <p:spPr>
            <a:xfrm>
              <a:off x="679049" y="2403793"/>
              <a:ext cx="1887187" cy="188718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C1C6A051-D0C8-A008-9EF6-848C7894E78A}"/>
              </a:ext>
            </a:extLst>
          </p:cNvPr>
          <p:cNvGrpSpPr/>
          <p:nvPr/>
        </p:nvGrpSpPr>
        <p:grpSpPr>
          <a:xfrm>
            <a:off x="9465135" y="1533426"/>
            <a:ext cx="974267" cy="974267"/>
            <a:chOff x="4314206" y="2403793"/>
            <a:chExt cx="1887187" cy="1887187"/>
          </a:xfrm>
        </p:grpSpPr>
        <p:sp>
          <p:nvSpPr>
            <p:cNvPr id="32" name="Rectangle: Diagonal Corners Rounded 10">
              <a:extLst>
                <a:ext uri="{FF2B5EF4-FFF2-40B4-BE49-F238E27FC236}">
                  <a16:creationId xmlns:a16="http://schemas.microsoft.com/office/drawing/2014/main" id="{966AB772-C9D5-2A38-EFE7-2C21FC3F0652}"/>
                </a:ext>
              </a:extLst>
            </p:cNvPr>
            <p:cNvSpPr/>
            <p:nvPr/>
          </p:nvSpPr>
          <p:spPr>
            <a:xfrm>
              <a:off x="4314206"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32" descr="Illustrator with solid fill">
              <a:extLst>
                <a:ext uri="{FF2B5EF4-FFF2-40B4-BE49-F238E27FC236}">
                  <a16:creationId xmlns:a16="http://schemas.microsoft.com/office/drawing/2014/main" id="{051D621A-6CBA-7240-958C-BD1145400E3E}"/>
                </a:ext>
              </a:extLst>
            </p:cNvPr>
            <p:cNvSpPr/>
            <p:nvPr/>
          </p:nvSpPr>
          <p:spPr>
            <a:xfrm>
              <a:off x="4314206" y="2403794"/>
              <a:ext cx="1887186" cy="1887186"/>
            </a:xfrm>
            <a:prstGeom prst="rect">
              <a:avLst/>
            </a:prstGeom>
            <a:blipFill>
              <a:blip r:embed="rId7">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3" name="Rectangle: Diagonal Corners Rounded 6">
            <a:extLst>
              <a:ext uri="{FF2B5EF4-FFF2-40B4-BE49-F238E27FC236}">
                <a16:creationId xmlns:a16="http://schemas.microsoft.com/office/drawing/2014/main" id="{DD53423A-EE0B-C2DA-C784-11B7A019B9AD}"/>
              </a:ext>
            </a:extLst>
          </p:cNvPr>
          <p:cNvSpPr/>
          <p:nvPr/>
        </p:nvSpPr>
        <p:spPr>
          <a:xfrm>
            <a:off x="3094269" y="4395624"/>
            <a:ext cx="974268" cy="974268"/>
          </a:xfrm>
          <a:prstGeom prst="round2DiagRect">
            <a:avLst>
              <a:gd name="adj1" fmla="val 29727"/>
              <a:gd name="adj2" fmla="val 0"/>
            </a:avLst>
          </a:prstGeom>
          <a:solidFill>
            <a:srgbClr val="00B0F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Diagonal Corners Rounded 10">
            <a:extLst>
              <a:ext uri="{FF2B5EF4-FFF2-40B4-BE49-F238E27FC236}">
                <a16:creationId xmlns:a16="http://schemas.microsoft.com/office/drawing/2014/main" id="{82FE0CDE-78E0-88FA-2D85-2A18968D3E43}"/>
              </a:ext>
            </a:extLst>
          </p:cNvPr>
          <p:cNvSpPr/>
          <p:nvPr/>
        </p:nvSpPr>
        <p:spPr>
          <a:xfrm>
            <a:off x="3071193" y="5639377"/>
            <a:ext cx="974267" cy="974267"/>
          </a:xfrm>
          <a:prstGeom prst="round2DiagRect">
            <a:avLst>
              <a:gd name="adj1" fmla="val 29727"/>
              <a:gd name="adj2" fmla="val 0"/>
            </a:avLst>
          </a:prstGeom>
          <a:solidFill>
            <a:srgbClr val="00B050"/>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Diagonal Corners Rounded 13">
            <a:extLst>
              <a:ext uri="{FF2B5EF4-FFF2-40B4-BE49-F238E27FC236}">
                <a16:creationId xmlns:a16="http://schemas.microsoft.com/office/drawing/2014/main" id="{8A2ADACB-8CAA-4A8E-E2C7-226F9E00C641}"/>
              </a:ext>
            </a:extLst>
          </p:cNvPr>
          <p:cNvSpPr/>
          <p:nvPr/>
        </p:nvSpPr>
        <p:spPr>
          <a:xfrm>
            <a:off x="3094269" y="3151870"/>
            <a:ext cx="974267" cy="974267"/>
          </a:xfrm>
          <a:prstGeom prst="round2DiagRect">
            <a:avLst>
              <a:gd name="adj1" fmla="val 29727"/>
              <a:gd name="adj2" fmla="val 0"/>
            </a:avLst>
          </a:prstGeom>
          <a:solidFill>
            <a:srgbClr val="0070C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Graphic 8" descr="Thought bubble with solid fill">
            <a:extLst>
              <a:ext uri="{FF2B5EF4-FFF2-40B4-BE49-F238E27FC236}">
                <a16:creationId xmlns:a16="http://schemas.microsoft.com/office/drawing/2014/main" id="{52B0A96B-8B7E-894A-F542-32973FFC9A5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62618" y="3220221"/>
            <a:ext cx="837566" cy="837566"/>
          </a:xfrm>
          <a:prstGeom prst="rect">
            <a:avLst/>
          </a:prstGeom>
        </p:spPr>
      </p:pic>
      <p:pic>
        <p:nvPicPr>
          <p:cNvPr id="10" name="Graphic 9" descr="Flowchart with solid fill">
            <a:extLst>
              <a:ext uri="{FF2B5EF4-FFF2-40B4-BE49-F238E27FC236}">
                <a16:creationId xmlns:a16="http://schemas.microsoft.com/office/drawing/2014/main" id="{6EEACE56-B290-BEA9-F568-90194048C52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130067" y="4425557"/>
            <a:ext cx="914400" cy="914400"/>
          </a:xfrm>
          <a:prstGeom prst="rect">
            <a:avLst/>
          </a:prstGeom>
        </p:spPr>
      </p:pic>
      <p:pic>
        <p:nvPicPr>
          <p:cNvPr id="13" name="Graphic 12" descr="Hammer1 with solid fill">
            <a:extLst>
              <a:ext uri="{FF2B5EF4-FFF2-40B4-BE49-F238E27FC236}">
                <a16:creationId xmlns:a16="http://schemas.microsoft.com/office/drawing/2014/main" id="{E63C1345-B981-CFB7-7CF0-53D5F7E5AF8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53974" y="5722158"/>
            <a:ext cx="808704" cy="808704"/>
          </a:xfrm>
          <a:prstGeom prst="rect">
            <a:avLst/>
          </a:prstGeom>
        </p:spPr>
      </p:pic>
      <p:sp>
        <p:nvSpPr>
          <p:cNvPr id="22" name="Freeform: Shape 15">
            <a:extLst>
              <a:ext uri="{FF2B5EF4-FFF2-40B4-BE49-F238E27FC236}">
                <a16:creationId xmlns:a16="http://schemas.microsoft.com/office/drawing/2014/main" id="{33498D6B-F270-EAAA-8015-9E64E6301CB9}"/>
              </a:ext>
            </a:extLst>
          </p:cNvPr>
          <p:cNvSpPr/>
          <p:nvPr/>
        </p:nvSpPr>
        <p:spPr>
          <a:xfrm>
            <a:off x="-96363" y="5766510"/>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implementing</a:t>
            </a:r>
          </a:p>
        </p:txBody>
      </p:sp>
      <p:sp>
        <p:nvSpPr>
          <p:cNvPr id="23" name="Freeform: Shape 15">
            <a:extLst>
              <a:ext uri="{FF2B5EF4-FFF2-40B4-BE49-F238E27FC236}">
                <a16:creationId xmlns:a16="http://schemas.microsoft.com/office/drawing/2014/main" id="{0855420C-B7DB-1CA9-E810-71AF950D36F9}"/>
              </a:ext>
            </a:extLst>
          </p:cNvPr>
          <p:cNvSpPr/>
          <p:nvPr/>
        </p:nvSpPr>
        <p:spPr>
          <a:xfrm>
            <a:off x="-58857" y="4522757"/>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ORGANIZING</a:t>
            </a:r>
          </a:p>
        </p:txBody>
      </p:sp>
      <p:sp>
        <p:nvSpPr>
          <p:cNvPr id="24" name="Freeform: Shape 15">
            <a:extLst>
              <a:ext uri="{FF2B5EF4-FFF2-40B4-BE49-F238E27FC236}">
                <a16:creationId xmlns:a16="http://schemas.microsoft.com/office/drawing/2014/main" id="{FD277AB1-3DC1-CE75-55F8-5ACF2AE0611D}"/>
              </a:ext>
            </a:extLst>
          </p:cNvPr>
          <p:cNvSpPr/>
          <p:nvPr/>
        </p:nvSpPr>
        <p:spPr>
          <a:xfrm>
            <a:off x="-58857" y="3275362"/>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PLANNING</a:t>
            </a:r>
          </a:p>
        </p:txBody>
      </p:sp>
      <p:sp>
        <p:nvSpPr>
          <p:cNvPr id="36" name="Freeform: Shape 15">
            <a:extLst>
              <a:ext uri="{FF2B5EF4-FFF2-40B4-BE49-F238E27FC236}">
                <a16:creationId xmlns:a16="http://schemas.microsoft.com/office/drawing/2014/main" id="{F404F11D-0365-ECEB-4C9B-8E4840AC0D6A}"/>
              </a:ext>
            </a:extLst>
          </p:cNvPr>
          <p:cNvSpPr/>
          <p:nvPr/>
        </p:nvSpPr>
        <p:spPr>
          <a:xfrm>
            <a:off x="4319921" y="2449319"/>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PEOPLE</a:t>
            </a:r>
          </a:p>
        </p:txBody>
      </p:sp>
      <p:sp>
        <p:nvSpPr>
          <p:cNvPr id="37" name="Freeform: Shape 15">
            <a:extLst>
              <a:ext uri="{FF2B5EF4-FFF2-40B4-BE49-F238E27FC236}">
                <a16:creationId xmlns:a16="http://schemas.microsoft.com/office/drawing/2014/main" id="{4482EEFC-E7FD-4E30-0790-1A0A999776D0}"/>
              </a:ext>
            </a:extLst>
          </p:cNvPr>
          <p:cNvSpPr/>
          <p:nvPr/>
        </p:nvSpPr>
        <p:spPr>
          <a:xfrm>
            <a:off x="6892528"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PROCESSES</a:t>
            </a:r>
          </a:p>
        </p:txBody>
      </p:sp>
      <p:sp>
        <p:nvSpPr>
          <p:cNvPr id="38" name="Freeform: Shape 15">
            <a:extLst>
              <a:ext uri="{FF2B5EF4-FFF2-40B4-BE49-F238E27FC236}">
                <a16:creationId xmlns:a16="http://schemas.microsoft.com/office/drawing/2014/main" id="{158722E3-47DC-DB5C-DD50-339BB0EEB5C5}"/>
              </a:ext>
            </a:extLst>
          </p:cNvPr>
          <p:cNvSpPr/>
          <p:nvPr/>
        </p:nvSpPr>
        <p:spPr>
          <a:xfrm>
            <a:off x="9465135"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PROGRAMS</a:t>
            </a:r>
          </a:p>
        </p:txBody>
      </p:sp>
      <p:graphicFrame>
        <p:nvGraphicFramePr>
          <p:cNvPr id="40" name="Table 39">
            <a:extLst>
              <a:ext uri="{FF2B5EF4-FFF2-40B4-BE49-F238E27FC236}">
                <a16:creationId xmlns:a16="http://schemas.microsoft.com/office/drawing/2014/main" id="{E4636267-2DAF-3ED4-16AB-AD01BD99A341}"/>
              </a:ext>
            </a:extLst>
          </p:cNvPr>
          <p:cNvGraphicFramePr>
            <a:graphicFrameLocks noGrp="1"/>
          </p:cNvGraphicFramePr>
          <p:nvPr/>
        </p:nvGraphicFramePr>
        <p:xfrm>
          <a:off x="4319921" y="3065605"/>
          <a:ext cx="7636290" cy="3655869"/>
        </p:xfrm>
        <a:graphic>
          <a:graphicData uri="http://schemas.openxmlformats.org/drawingml/2006/table">
            <a:tbl>
              <a:tblPr firstRow="1" bandRow="1">
                <a:tableStyleId>{5940675A-B579-460E-94D1-54222C63F5DA}</a:tableStyleId>
              </a:tblPr>
              <a:tblGrid>
                <a:gridCol w="2545430">
                  <a:extLst>
                    <a:ext uri="{9D8B030D-6E8A-4147-A177-3AD203B41FA5}">
                      <a16:colId xmlns:a16="http://schemas.microsoft.com/office/drawing/2014/main" val="3480838859"/>
                    </a:ext>
                  </a:extLst>
                </a:gridCol>
                <a:gridCol w="2545430">
                  <a:extLst>
                    <a:ext uri="{9D8B030D-6E8A-4147-A177-3AD203B41FA5}">
                      <a16:colId xmlns:a16="http://schemas.microsoft.com/office/drawing/2014/main" val="732385373"/>
                    </a:ext>
                  </a:extLst>
                </a:gridCol>
                <a:gridCol w="2545430">
                  <a:extLst>
                    <a:ext uri="{9D8B030D-6E8A-4147-A177-3AD203B41FA5}">
                      <a16:colId xmlns:a16="http://schemas.microsoft.com/office/drawing/2014/main" val="59920267"/>
                    </a:ext>
                  </a:extLst>
                </a:gridCol>
              </a:tblGrid>
              <a:tr h="120744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152792755"/>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68450731"/>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39592428"/>
                  </a:ext>
                </a:extLst>
              </a:tr>
            </a:tbl>
          </a:graphicData>
        </a:graphic>
      </p:graphicFrame>
      <p:sp>
        <p:nvSpPr>
          <p:cNvPr id="7" name="Rounded Rectangle 6">
            <a:extLst>
              <a:ext uri="{FF2B5EF4-FFF2-40B4-BE49-F238E27FC236}">
                <a16:creationId xmlns:a16="http://schemas.microsoft.com/office/drawing/2014/main" id="{B312A93E-4656-73CA-F3F2-719EBC5CB42B}"/>
              </a:ext>
            </a:extLst>
          </p:cNvPr>
          <p:cNvSpPr/>
          <p:nvPr/>
        </p:nvSpPr>
        <p:spPr>
          <a:xfrm>
            <a:off x="4223153" y="3785605"/>
            <a:ext cx="7819323" cy="2252886"/>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EE9C06B-105E-3095-362A-692DA40CEBE1}"/>
              </a:ext>
            </a:extLst>
          </p:cNvPr>
          <p:cNvSpPr txBox="1"/>
          <p:nvPr/>
        </p:nvSpPr>
        <p:spPr>
          <a:xfrm rot="20560248">
            <a:off x="5469857" y="4458579"/>
            <a:ext cx="479387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This class is here-ish</a:t>
            </a:r>
          </a:p>
        </p:txBody>
      </p:sp>
      <p:sp>
        <p:nvSpPr>
          <p:cNvPr id="11" name="TextBox 10">
            <a:extLst>
              <a:ext uri="{FF2B5EF4-FFF2-40B4-BE49-F238E27FC236}">
                <a16:creationId xmlns:a16="http://schemas.microsoft.com/office/drawing/2014/main" id="{002248DA-6EB6-C4CE-2452-65CADD700B99}"/>
              </a:ext>
            </a:extLst>
          </p:cNvPr>
          <p:cNvSpPr txBox="1"/>
          <p:nvPr/>
        </p:nvSpPr>
        <p:spPr>
          <a:xfrm rot="20560248">
            <a:off x="8490449" y="6056817"/>
            <a:ext cx="17889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previous</a:t>
            </a:r>
          </a:p>
        </p:txBody>
      </p:sp>
      <p:sp>
        <p:nvSpPr>
          <p:cNvPr id="12" name="TextBox 11">
            <a:extLst>
              <a:ext uri="{FF2B5EF4-FFF2-40B4-BE49-F238E27FC236}">
                <a16:creationId xmlns:a16="http://schemas.microsoft.com/office/drawing/2014/main" id="{59ABD3B6-6C92-F5D2-F524-FF255F0CFCDB}"/>
              </a:ext>
            </a:extLst>
          </p:cNvPr>
          <p:cNvSpPr txBox="1"/>
          <p:nvPr/>
        </p:nvSpPr>
        <p:spPr>
          <a:xfrm rot="20560248">
            <a:off x="9699493" y="6121632"/>
            <a:ext cx="147989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classes</a:t>
            </a:r>
          </a:p>
        </p:txBody>
      </p:sp>
      <p:sp>
        <p:nvSpPr>
          <p:cNvPr id="14" name="TextBox 13">
            <a:extLst>
              <a:ext uri="{FF2B5EF4-FFF2-40B4-BE49-F238E27FC236}">
                <a16:creationId xmlns:a16="http://schemas.microsoft.com/office/drawing/2014/main" id="{49BC99CF-4421-64FA-DBC5-340FFFCFBE5F}"/>
              </a:ext>
            </a:extLst>
          </p:cNvPr>
          <p:cNvSpPr txBox="1"/>
          <p:nvPr/>
        </p:nvSpPr>
        <p:spPr>
          <a:xfrm rot="20560248">
            <a:off x="6268119" y="3050962"/>
            <a:ext cx="82426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out</a:t>
            </a:r>
          </a:p>
        </p:txBody>
      </p:sp>
      <p:sp>
        <p:nvSpPr>
          <p:cNvPr id="15" name="TextBox 14">
            <a:extLst>
              <a:ext uri="{FF2B5EF4-FFF2-40B4-BE49-F238E27FC236}">
                <a16:creationId xmlns:a16="http://schemas.microsoft.com/office/drawing/2014/main" id="{D3FAE872-CA83-FE91-113D-CAB9B02A572F}"/>
              </a:ext>
            </a:extLst>
          </p:cNvPr>
          <p:cNvSpPr txBox="1"/>
          <p:nvPr/>
        </p:nvSpPr>
        <p:spPr>
          <a:xfrm rot="20560248">
            <a:off x="6910334" y="3112440"/>
            <a:ext cx="56938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of</a:t>
            </a:r>
          </a:p>
        </p:txBody>
      </p:sp>
      <p:sp>
        <p:nvSpPr>
          <p:cNvPr id="16" name="TextBox 15">
            <a:extLst>
              <a:ext uri="{FF2B5EF4-FFF2-40B4-BE49-F238E27FC236}">
                <a16:creationId xmlns:a16="http://schemas.microsoft.com/office/drawing/2014/main" id="{4B36E1E8-CA86-D918-153A-966C4F2ABEFC}"/>
              </a:ext>
            </a:extLst>
          </p:cNvPr>
          <p:cNvSpPr txBox="1"/>
          <p:nvPr/>
        </p:nvSpPr>
        <p:spPr>
          <a:xfrm rot="20560248">
            <a:off x="7295987" y="3064408"/>
            <a:ext cx="127246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scope</a:t>
            </a:r>
          </a:p>
        </p:txBody>
      </p:sp>
      <p:sp>
        <p:nvSpPr>
          <p:cNvPr id="17" name="TextBox 16">
            <a:extLst>
              <a:ext uri="{FF2B5EF4-FFF2-40B4-BE49-F238E27FC236}">
                <a16:creationId xmlns:a16="http://schemas.microsoft.com/office/drawing/2014/main" id="{2A70A11E-19C7-7950-2F35-73985A893E9C}"/>
              </a:ext>
            </a:extLst>
          </p:cNvPr>
          <p:cNvSpPr txBox="1"/>
          <p:nvPr/>
        </p:nvSpPr>
        <p:spPr>
          <a:xfrm rot="20560248">
            <a:off x="10891869" y="6121632"/>
            <a:ext cx="135966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(OOD)</a:t>
            </a:r>
          </a:p>
        </p:txBody>
      </p:sp>
      <p:sp>
        <p:nvSpPr>
          <p:cNvPr id="18" name="TextBox 17">
            <a:extLst>
              <a:ext uri="{FF2B5EF4-FFF2-40B4-BE49-F238E27FC236}">
                <a16:creationId xmlns:a16="http://schemas.microsoft.com/office/drawing/2014/main" id="{54CF2E8E-85D1-46DD-4A8F-9AD1BEF8FB87}"/>
              </a:ext>
            </a:extLst>
          </p:cNvPr>
          <p:cNvSpPr txBox="1"/>
          <p:nvPr/>
        </p:nvSpPr>
        <p:spPr>
          <a:xfrm rot="20560248">
            <a:off x="5314098" y="2925000"/>
            <a:ext cx="144103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mostly</a:t>
            </a:r>
          </a:p>
        </p:txBody>
      </p:sp>
    </p:spTree>
    <p:extLst>
      <p:ext uri="{BB962C8B-B14F-4D97-AF65-F5344CB8AC3E}">
        <p14:creationId xmlns:p14="http://schemas.microsoft.com/office/powerpoint/2010/main" val="2107031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S 5500: Course Objective"/>
          <p:cNvSpPr txBox="1">
            <a:spLocks noGrp="1"/>
          </p:cNvSpPr>
          <p:nvPr>
            <p:ph type="title"/>
          </p:nvPr>
        </p:nvSpPr>
        <p:spPr/>
        <p:txBody>
          <a:bodyPr/>
          <a:lstStyle>
            <a:lvl1pPr>
              <a:defRPr>
                <a:solidFill>
                  <a:srgbClr val="005493"/>
                </a:solidFill>
              </a:defRPr>
            </a:lvl1pPr>
          </a:lstStyle>
          <a:p>
            <a:r>
              <a:rPr lang="en-US" dirty="0">
                <a:solidFill>
                  <a:srgbClr val="0070C0"/>
                </a:solidFill>
              </a:rPr>
              <a:t>Learning Objectives for this course:</a:t>
            </a:r>
          </a:p>
        </p:txBody>
      </p:sp>
      <p:sp>
        <p:nvSpPr>
          <p:cNvPr id="204" name="Developing skills that are necessary for successful software development…"/>
          <p:cNvSpPr txBox="1">
            <a:spLocks noGrp="1"/>
          </p:cNvSpPr>
          <p:nvPr>
            <p:ph idx="1"/>
          </p:nvPr>
        </p:nvSpPr>
        <p:spPr/>
        <p:txBody>
          <a:bodyPr>
            <a:normAutofit/>
          </a:bodyPr>
          <a:lstStyle/>
          <a:p>
            <a:r>
              <a:rPr lang="en-US" dirty="0"/>
              <a:t>By the end of this course, you will--</a:t>
            </a:r>
          </a:p>
          <a:p>
            <a:pPr lvl="1"/>
            <a:r>
              <a:rPr lang="en-US" dirty="0"/>
              <a:t>Be able to define and describe the phases of the software engineering lifecycle.</a:t>
            </a:r>
          </a:p>
          <a:p>
            <a:pPr lvl="1"/>
            <a:r>
              <a:rPr lang="en-US" dirty="0"/>
              <a:t>Be able to explain the role of key processes and technologies in modern software development.</a:t>
            </a:r>
          </a:p>
          <a:p>
            <a:pPr lvl="1"/>
            <a:r>
              <a:rPr lang="en-US" dirty="0"/>
              <a:t>Be able to productively apply instances of major tools used in elementary SE tasks.</a:t>
            </a:r>
          </a:p>
          <a:p>
            <a:pPr lvl="1"/>
            <a:endParaRPr lang="en-US" dirty="0"/>
          </a:p>
          <a:p>
            <a:pPr lvl="1"/>
            <a:r>
              <a:rPr lang="en-US" dirty="0"/>
              <a:t>Design and implement a portfolio-worthy software engineering project in a small team environment that can be showcased to recruiters.</a:t>
            </a:r>
          </a:p>
          <a:p>
            <a:endParaRPr lang="en-US" dirty="0"/>
          </a:p>
        </p:txBody>
      </p:sp>
      <p:sp>
        <p:nvSpPr>
          <p:cNvPr id="205" name="Slide Number"/>
          <p:cNvSpPr txBox="1">
            <a:spLocks noGrp="1"/>
          </p:cNvSpPr>
          <p:nvPr>
            <p:ph type="sldNum" sz="quarter" idx="12"/>
          </p:nvPr>
        </p:nvSpPr>
        <p:spPr/>
        <p:txBody>
          <a:bodyPr/>
          <a:lstStyle/>
          <a:p>
            <a:fld id="{86CB4B4D-7CA3-9044-876B-883B54F8677D}" type="slidenum">
              <a:rPr lang="en-US"/>
              <a:pPr/>
              <a:t>17</a:t>
            </a:fld>
            <a:endParaRPr lang="en-US" dirty="0"/>
          </a:p>
        </p:txBody>
      </p:sp>
      <p:sp>
        <p:nvSpPr>
          <p:cNvPr id="2" name="Left Brace 1">
            <a:extLst>
              <a:ext uri="{FF2B5EF4-FFF2-40B4-BE49-F238E27FC236}">
                <a16:creationId xmlns:a16="http://schemas.microsoft.com/office/drawing/2014/main" id="{8F424F4B-5680-C2E8-831D-7352A55C4737}"/>
              </a:ext>
            </a:extLst>
          </p:cNvPr>
          <p:cNvSpPr/>
          <p:nvPr/>
        </p:nvSpPr>
        <p:spPr>
          <a:xfrm rot="10800000">
            <a:off x="9278112" y="1597152"/>
            <a:ext cx="536448" cy="254835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Left Brace 2">
            <a:extLst>
              <a:ext uri="{FF2B5EF4-FFF2-40B4-BE49-F238E27FC236}">
                <a16:creationId xmlns:a16="http://schemas.microsoft.com/office/drawing/2014/main" id="{9985C0B8-0B3E-A142-6DFB-0D7FFF384E43}"/>
              </a:ext>
            </a:extLst>
          </p:cNvPr>
          <p:cNvSpPr/>
          <p:nvPr/>
        </p:nvSpPr>
        <p:spPr>
          <a:xfrm rot="10800000">
            <a:off x="9278112" y="4488451"/>
            <a:ext cx="536448" cy="11625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6D05945-6AC3-7FE3-CC64-A07289831426}"/>
              </a:ext>
            </a:extLst>
          </p:cNvPr>
          <p:cNvSpPr txBox="1"/>
          <p:nvPr/>
        </p:nvSpPr>
        <p:spPr>
          <a:xfrm>
            <a:off x="9982200" y="1844085"/>
            <a:ext cx="202692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Calibri" panose="020F0502020204030204"/>
                <a:ea typeface="Calibri"/>
                <a:cs typeface="Calibri"/>
              </a:rPr>
              <a:t>These are normal learning goals for a course at a university!</a:t>
            </a:r>
          </a:p>
        </p:txBody>
      </p:sp>
      <p:sp>
        <p:nvSpPr>
          <p:cNvPr id="5" name="TextBox 4">
            <a:extLst>
              <a:ext uri="{FF2B5EF4-FFF2-40B4-BE49-F238E27FC236}">
                <a16:creationId xmlns:a16="http://schemas.microsoft.com/office/drawing/2014/main" id="{C6F31CB0-0F9B-4068-EAC3-C3EDE7A7C636}"/>
              </a:ext>
            </a:extLst>
          </p:cNvPr>
          <p:cNvSpPr txBox="1"/>
          <p:nvPr/>
        </p:nvSpPr>
        <p:spPr>
          <a:xfrm>
            <a:off x="9982200" y="4488450"/>
            <a:ext cx="202692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Calibri" panose="020F0502020204030204"/>
                <a:ea typeface="Calibri"/>
                <a:cs typeface="Calibri"/>
              </a:rPr>
              <a:t>This is maybe a little different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01B81-D194-1A3B-C2C1-A9CD9DA7E6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524734-B629-E9F2-AD07-71A86592DDC9}"/>
              </a:ext>
            </a:extLst>
          </p:cNvPr>
          <p:cNvSpPr>
            <a:spLocks noGrp="1"/>
          </p:cNvSpPr>
          <p:nvPr>
            <p:ph type="title"/>
          </p:nvPr>
        </p:nvSpPr>
        <p:spPr/>
        <p:txBody>
          <a:bodyPr/>
          <a:lstStyle/>
          <a:p>
            <a:r>
              <a:rPr lang="en-US" dirty="0"/>
              <a:t>The course will be delivered through:</a:t>
            </a:r>
          </a:p>
        </p:txBody>
      </p:sp>
      <p:sp>
        <p:nvSpPr>
          <p:cNvPr id="3" name="Content Placeholder 2">
            <a:extLst>
              <a:ext uri="{FF2B5EF4-FFF2-40B4-BE49-F238E27FC236}">
                <a16:creationId xmlns:a16="http://schemas.microsoft.com/office/drawing/2014/main" id="{5D5696CB-54A2-DF88-EB99-5E9FF60C92A3}"/>
              </a:ext>
            </a:extLst>
          </p:cNvPr>
          <p:cNvSpPr>
            <a:spLocks noGrp="1"/>
          </p:cNvSpPr>
          <p:nvPr>
            <p:ph idx="1"/>
          </p:nvPr>
        </p:nvSpPr>
        <p:spPr>
          <a:xfrm>
            <a:off x="838200" y="1450732"/>
            <a:ext cx="7887346" cy="4351338"/>
          </a:xfrm>
        </p:spPr>
        <p:txBody>
          <a:bodyPr>
            <a:normAutofit fontScale="92500" lnSpcReduction="10000"/>
          </a:bodyPr>
          <a:lstStyle/>
          <a:p>
            <a:r>
              <a:rPr lang="en-US" dirty="0"/>
              <a:t>In-Class materials / lectures</a:t>
            </a:r>
          </a:p>
          <a:p>
            <a:pPr lvl="1"/>
            <a:r>
              <a:rPr lang="en-US" dirty="0"/>
              <a:t>in-person (most sections) or via zoom (online section)</a:t>
            </a:r>
          </a:p>
          <a:p>
            <a:pPr lvl="1"/>
            <a:r>
              <a:rPr lang="en-US" dirty="0"/>
              <a:t>slides (available on course website)</a:t>
            </a:r>
          </a:p>
          <a:p>
            <a:r>
              <a:rPr lang="en-US" dirty="0"/>
              <a:t>Practice Activities</a:t>
            </a:r>
          </a:p>
          <a:p>
            <a:pPr lvl="1"/>
            <a:r>
              <a:rPr lang="en-US" dirty="0"/>
              <a:t>these will give you practice with the technologies we will use</a:t>
            </a:r>
          </a:p>
          <a:p>
            <a:pPr lvl="1"/>
            <a:r>
              <a:rPr lang="en-US" dirty="0"/>
              <a:t>we will often start these during class, sometimes in groups</a:t>
            </a:r>
          </a:p>
          <a:p>
            <a:pPr lvl="1"/>
            <a:r>
              <a:rPr lang="en-US" dirty="0"/>
              <a:t>these will be graded</a:t>
            </a:r>
          </a:p>
          <a:p>
            <a:r>
              <a:rPr lang="en-US" dirty="0"/>
              <a:t>Tutorials</a:t>
            </a:r>
          </a:p>
          <a:p>
            <a:pPr lvl="1"/>
            <a:r>
              <a:rPr lang="en-US" dirty="0"/>
              <a:t>these will give you background on key processes and technologies {we will use}</a:t>
            </a:r>
          </a:p>
          <a:p>
            <a:pPr lvl="1"/>
            <a:r>
              <a:rPr lang="en-US" dirty="0"/>
              <a:t>at a greater level of detail than we can cover in class</a:t>
            </a:r>
          </a:p>
          <a:p>
            <a:pPr lvl="1"/>
            <a:r>
              <a:rPr lang="en-US" dirty="0"/>
              <a:t>much like good blog posts</a:t>
            </a:r>
          </a:p>
          <a:p>
            <a:pPr marL="0" indent="0">
              <a:buNone/>
            </a:pPr>
            <a:endParaRPr lang="en-US" dirty="0"/>
          </a:p>
          <a:p>
            <a:pPr lvl="1"/>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C5CBE34-31A4-CB54-5780-CA62A1A6D986}"/>
              </a:ext>
            </a:extLst>
          </p:cNvPr>
          <p:cNvSpPr>
            <a:spLocks noGrp="1"/>
          </p:cNvSpPr>
          <p:nvPr>
            <p:ph type="sldNum" sz="quarter" idx="12"/>
          </p:nvPr>
        </p:nvSpPr>
        <p:spPr/>
        <p:txBody>
          <a:bodyPr/>
          <a:lstStyle/>
          <a:p>
            <a:fld id="{20F37917-FD3A-4669-9018-DA04BCDD3D75}" type="slidenum">
              <a:rPr lang="en-US" smtClean="0"/>
              <a:t>18</a:t>
            </a:fld>
            <a:endParaRPr lang="en-US" dirty="0"/>
          </a:p>
        </p:txBody>
      </p:sp>
    </p:spTree>
    <p:extLst>
      <p:ext uri="{BB962C8B-B14F-4D97-AF65-F5344CB8AC3E}">
        <p14:creationId xmlns:p14="http://schemas.microsoft.com/office/powerpoint/2010/main" val="3806906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ourse Mechanics"/>
          <p:cNvSpPr txBox="1">
            <a:spLocks noGrp="1"/>
          </p:cNvSpPr>
          <p:nvPr>
            <p:ph type="title"/>
          </p:nvPr>
        </p:nvSpPr>
        <p:spPr/>
        <p:txBody>
          <a:bodyPr>
            <a:normAutofit/>
          </a:bodyPr>
          <a:lstStyle/>
          <a:p>
            <a:r>
              <a:rPr lang="en-US" dirty="0"/>
              <a:t>Course Mechanics: </a:t>
            </a:r>
            <a:br>
              <a:rPr lang="en-US" dirty="0"/>
            </a:br>
            <a:r>
              <a:rPr lang="en-US" dirty="0"/>
              <a:t>Lectures and Attendance</a:t>
            </a:r>
          </a:p>
        </p:txBody>
      </p:sp>
      <p:sp>
        <p:nvSpPr>
          <p:cNvPr id="184" name="See syllabus for all of the usual stuff…"/>
          <p:cNvSpPr txBox="1">
            <a:spLocks noGrp="1"/>
          </p:cNvSpPr>
          <p:nvPr>
            <p:ph idx="1"/>
          </p:nvPr>
        </p:nvSpPr>
        <p:spPr>
          <a:xfrm>
            <a:off x="838199" y="1500160"/>
            <a:ext cx="8169877" cy="4856190"/>
          </a:xfrm>
        </p:spPr>
        <p:txBody>
          <a:bodyPr>
            <a:normAutofit/>
          </a:bodyPr>
          <a:lstStyle/>
          <a:p>
            <a:r>
              <a:rPr lang="en-US" dirty="0"/>
              <a:t>Classes will include both lectures and in-class activities.</a:t>
            </a:r>
          </a:p>
          <a:p>
            <a:r>
              <a:rPr lang="en-US" dirty="0"/>
              <a:t>Be sure to bring your laptop</a:t>
            </a:r>
          </a:p>
          <a:p>
            <a:r>
              <a:rPr lang="en-US" dirty="0"/>
              <a:t>Each instructor will use </a:t>
            </a:r>
            <a:r>
              <a:rPr lang="en-US" b="1" dirty="0">
                <a:solidFill>
                  <a:srgbClr val="FF0000"/>
                </a:solidFill>
              </a:rPr>
              <a:t>individual approach </a:t>
            </a:r>
            <a:r>
              <a:rPr lang="en-US" dirty="0"/>
              <a:t>to grade the in-class activities.</a:t>
            </a:r>
          </a:p>
          <a:p>
            <a:r>
              <a:rPr lang="en-US" dirty="0"/>
              <a:t>100% attendance is expected for both on-the-ground and remote sections (especially when working on </a:t>
            </a:r>
            <a:r>
              <a:rPr lang="en-US" dirty="0">
                <a:solidFill>
                  <a:srgbClr val="FF0000"/>
                </a:solidFill>
              </a:rPr>
              <a:t>activities, “work on project” sessions and demos</a:t>
            </a:r>
            <a:r>
              <a:rPr lang="en-US" dirty="0"/>
              <a:t>)</a:t>
            </a:r>
          </a:p>
          <a:p>
            <a:pPr lvl="1"/>
            <a:r>
              <a:rPr lang="en-US" dirty="0"/>
              <a:t>For excused absence, please contact the instructor by email.</a:t>
            </a:r>
          </a:p>
          <a:p>
            <a:endParaRPr lang="en-US" dirty="0"/>
          </a:p>
        </p:txBody>
      </p:sp>
      <p:sp>
        <p:nvSpPr>
          <p:cNvPr id="2" name="Slide Number Placeholder 1">
            <a:extLst>
              <a:ext uri="{FF2B5EF4-FFF2-40B4-BE49-F238E27FC236}">
                <a16:creationId xmlns:a16="http://schemas.microsoft.com/office/drawing/2014/main" id="{6DBF43BB-13F1-408A-8B9B-BE74663C72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aching Assistants"/>
          <p:cNvSpPr txBox="1">
            <a:spLocks noGrp="1"/>
          </p:cNvSpPr>
          <p:nvPr>
            <p:ph type="title"/>
          </p:nvPr>
        </p:nvSpPr>
        <p:spPr/>
        <p:txBody>
          <a:bodyPr/>
          <a:lstStyle>
            <a:lvl1pPr>
              <a:defRPr>
                <a:solidFill>
                  <a:srgbClr val="005493"/>
                </a:solidFill>
              </a:defRPr>
            </a:lvl1pPr>
          </a:lstStyle>
          <a:p>
            <a:r>
              <a:rPr lang="en-US" dirty="0">
                <a:solidFill>
                  <a:srgbClr val="0070C0"/>
                </a:solidFill>
              </a:rPr>
              <a:t>Instructors</a:t>
            </a:r>
          </a:p>
        </p:txBody>
      </p:sp>
      <p:sp>
        <p:nvSpPr>
          <p:cNvPr id="138" name="Slide Number"/>
          <p:cNvSpPr txBox="1">
            <a:spLocks noGrp="1"/>
          </p:cNvSpPr>
          <p:nvPr>
            <p:ph type="sldNum" sz="quarter" idx="12"/>
          </p:nvPr>
        </p:nvSpPr>
        <p:spPr/>
        <p:txBody>
          <a:bodyPr/>
          <a:lstStyle/>
          <a:p>
            <a:fld id="{86CB4B4D-7CA3-9044-876B-883B54F8677D}" type="slidenum">
              <a:rPr lang="en-US"/>
              <a:pPr/>
              <a:t>2</a:t>
            </a:fld>
            <a:endParaRPr lang="en-US"/>
          </a:p>
        </p:txBody>
      </p:sp>
      <p:grpSp>
        <p:nvGrpSpPr>
          <p:cNvPr id="2" name="Group 1">
            <a:extLst>
              <a:ext uri="{FF2B5EF4-FFF2-40B4-BE49-F238E27FC236}">
                <a16:creationId xmlns:a16="http://schemas.microsoft.com/office/drawing/2014/main" id="{58FC987C-BBC2-3827-C7B2-A3D074F8C312}"/>
              </a:ext>
            </a:extLst>
          </p:cNvPr>
          <p:cNvGrpSpPr/>
          <p:nvPr/>
        </p:nvGrpSpPr>
        <p:grpSpPr>
          <a:xfrm>
            <a:off x="997912" y="1694887"/>
            <a:ext cx="2708548" cy="4509721"/>
            <a:chOff x="1040158" y="1694887"/>
            <a:chExt cx="2708548" cy="4509721"/>
          </a:xfrm>
        </p:grpSpPr>
        <p:sp>
          <p:nvSpPr>
            <p:cNvPr id="6" name="TextBox 5">
              <a:extLst>
                <a:ext uri="{FF2B5EF4-FFF2-40B4-BE49-F238E27FC236}">
                  <a16:creationId xmlns:a16="http://schemas.microsoft.com/office/drawing/2014/main" id="{5E62FD13-1F96-F155-36CA-7EF6E751D118}"/>
                </a:ext>
              </a:extLst>
            </p:cNvPr>
            <p:cNvSpPr txBox="1"/>
            <p:nvPr/>
          </p:nvSpPr>
          <p:spPr>
            <a:xfrm>
              <a:off x="1064945" y="4896558"/>
              <a:ext cx="2683761" cy="1308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t">
              <a:spAutoFit/>
            </a:bodyPr>
            <a:lstStyle/>
            <a:p>
              <a:pPr algn="ctr"/>
              <a:r>
                <a:rPr lang="en-US" sz="2625" dirty="0">
                  <a:latin typeface="Calibri" panose="020F0502020204030204" pitchFamily="34" charset="0"/>
                  <a:cs typeface="Calibri" panose="020F0502020204030204" pitchFamily="34" charset="0"/>
                </a:rPr>
                <a:t>Adeel Bhutta</a:t>
              </a:r>
            </a:p>
            <a:p>
              <a:pPr algn="ctr"/>
              <a:endParaRPr lang="en-US" sz="2625" dirty="0">
                <a:latin typeface="Calibri" panose="020F0502020204030204" pitchFamily="34" charset="0"/>
                <a:cs typeface="Calibri" panose="020F0502020204030204" pitchFamily="34" charset="0"/>
              </a:endParaRPr>
            </a:p>
            <a:p>
              <a:pPr algn="ctr"/>
              <a:r>
                <a:rPr lang="en-US" sz="2625" i="1" dirty="0">
                  <a:latin typeface="Calibri" panose="020F0502020204030204" pitchFamily="34" charset="0"/>
                  <a:cs typeface="Calibri" panose="020F0502020204030204" pitchFamily="34" charset="0"/>
                </a:rPr>
                <a:t>Section 1, 2, 5</a:t>
              </a:r>
            </a:p>
          </p:txBody>
        </p:sp>
        <p:pic>
          <p:nvPicPr>
            <p:cNvPr id="8" name="Picture 7" descr="A person wearing glasses&#10;&#10;Description automatically generated with medium confidence">
              <a:extLst>
                <a:ext uri="{FF2B5EF4-FFF2-40B4-BE49-F238E27FC236}">
                  <a16:creationId xmlns:a16="http://schemas.microsoft.com/office/drawing/2014/main" id="{FD1A85C7-72B2-3E07-2489-EAFD7830A4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158" y="1694887"/>
              <a:ext cx="2708548" cy="2708548"/>
            </a:xfrm>
            <a:prstGeom prst="rect">
              <a:avLst/>
            </a:prstGeom>
          </p:spPr>
        </p:pic>
      </p:grpSp>
      <p:grpSp>
        <p:nvGrpSpPr>
          <p:cNvPr id="3" name="Group 2">
            <a:extLst>
              <a:ext uri="{FF2B5EF4-FFF2-40B4-BE49-F238E27FC236}">
                <a16:creationId xmlns:a16="http://schemas.microsoft.com/office/drawing/2014/main" id="{D4374EA2-C092-99DD-9F80-23B5AE313D3C}"/>
              </a:ext>
            </a:extLst>
          </p:cNvPr>
          <p:cNvGrpSpPr/>
          <p:nvPr/>
        </p:nvGrpSpPr>
        <p:grpSpPr>
          <a:xfrm>
            <a:off x="7417350" y="1694887"/>
            <a:ext cx="2708548" cy="4509721"/>
            <a:chOff x="4358384" y="1694887"/>
            <a:chExt cx="2708548" cy="4509721"/>
          </a:xfrm>
        </p:grpSpPr>
        <p:sp>
          <p:nvSpPr>
            <p:cNvPr id="4" name="TextBox 3">
              <a:extLst>
                <a:ext uri="{FF2B5EF4-FFF2-40B4-BE49-F238E27FC236}">
                  <a16:creationId xmlns:a16="http://schemas.microsoft.com/office/drawing/2014/main" id="{4289BADC-021E-DFCF-23B4-1154BA33E785}"/>
                </a:ext>
              </a:extLst>
            </p:cNvPr>
            <p:cNvSpPr txBox="1"/>
            <p:nvPr/>
          </p:nvSpPr>
          <p:spPr>
            <a:xfrm>
              <a:off x="4475053" y="4896558"/>
              <a:ext cx="2180397" cy="1308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t">
              <a:spAutoFit/>
            </a:bodyPr>
            <a:lstStyle/>
            <a:p>
              <a:pPr algn="ctr"/>
              <a:r>
                <a:rPr lang="en-US" sz="2625" dirty="0">
                  <a:latin typeface="Calibri" panose="020F0502020204030204" pitchFamily="34" charset="0"/>
                  <a:cs typeface="Calibri" panose="020F0502020204030204" pitchFamily="34" charset="0"/>
                </a:rPr>
                <a:t>Mitch Wand</a:t>
              </a:r>
            </a:p>
            <a:p>
              <a:pPr algn="ctr"/>
              <a:endParaRPr lang="en-US" sz="2625" dirty="0">
                <a:latin typeface="Calibri" panose="020F0502020204030204" pitchFamily="34" charset="0"/>
                <a:cs typeface="Calibri" panose="020F0502020204030204" pitchFamily="34" charset="0"/>
              </a:endParaRPr>
            </a:p>
            <a:p>
              <a:pPr algn="ctr"/>
              <a:r>
                <a:rPr lang="en-US" sz="2625" i="1" dirty="0">
                  <a:latin typeface="Calibri" panose="020F0502020204030204" pitchFamily="34" charset="0"/>
                  <a:cs typeface="Calibri" panose="020F0502020204030204" pitchFamily="34" charset="0"/>
                </a:rPr>
                <a:t>Section 9    </a:t>
              </a:r>
            </a:p>
          </p:txBody>
        </p:sp>
        <p:pic>
          <p:nvPicPr>
            <p:cNvPr id="9" name="Picture 8" descr="A picture containing person, sky, person, outdoor&#10;&#10;Description automatically generated">
              <a:extLst>
                <a:ext uri="{FF2B5EF4-FFF2-40B4-BE49-F238E27FC236}">
                  <a16:creationId xmlns:a16="http://schemas.microsoft.com/office/drawing/2014/main" id="{5AFE14DD-F274-A166-A46D-077CA06E6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8384" y="1694887"/>
              <a:ext cx="2708548" cy="2708548"/>
            </a:xfrm>
            <a:prstGeom prst="rect">
              <a:avLst/>
            </a:prstGeom>
          </p:spPr>
        </p:pic>
      </p:grpSp>
      <p:grpSp>
        <p:nvGrpSpPr>
          <p:cNvPr id="13" name="Group 12">
            <a:extLst>
              <a:ext uri="{FF2B5EF4-FFF2-40B4-BE49-F238E27FC236}">
                <a16:creationId xmlns:a16="http://schemas.microsoft.com/office/drawing/2014/main" id="{4CBF11FB-ABCB-B96F-DFF1-CC0BF0588E97}"/>
              </a:ext>
            </a:extLst>
          </p:cNvPr>
          <p:cNvGrpSpPr/>
          <p:nvPr/>
        </p:nvGrpSpPr>
        <p:grpSpPr>
          <a:xfrm>
            <a:off x="4071242" y="1694887"/>
            <a:ext cx="3049552" cy="4509721"/>
            <a:chOff x="4071242" y="1694887"/>
            <a:chExt cx="3049552" cy="4509721"/>
          </a:xfrm>
        </p:grpSpPr>
        <p:sp>
          <p:nvSpPr>
            <p:cNvPr id="7" name="TextBox 6">
              <a:extLst>
                <a:ext uri="{FF2B5EF4-FFF2-40B4-BE49-F238E27FC236}">
                  <a16:creationId xmlns:a16="http://schemas.microsoft.com/office/drawing/2014/main" id="{14371E21-C615-9292-6936-EDF7B2D9365C}"/>
                </a:ext>
              </a:extLst>
            </p:cNvPr>
            <p:cNvSpPr txBox="1"/>
            <p:nvPr/>
          </p:nvSpPr>
          <p:spPr>
            <a:xfrm>
              <a:off x="4324300" y="4896558"/>
              <a:ext cx="2180397" cy="1308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t">
              <a:spAutoFit/>
            </a:bodyPr>
            <a:lstStyle/>
            <a:p>
              <a:pPr algn="ctr"/>
              <a:r>
                <a:rPr lang="en-US" sz="2625" dirty="0">
                  <a:latin typeface="Calibri" panose="020F0502020204030204" pitchFamily="34" charset="0"/>
                  <a:cs typeface="Calibri" panose="020F0502020204030204" pitchFamily="34" charset="0"/>
                </a:rPr>
                <a:t>Joydeep Mitra</a:t>
              </a:r>
            </a:p>
            <a:p>
              <a:pPr algn="ctr"/>
              <a:endParaRPr lang="en-US" sz="2625" dirty="0">
                <a:latin typeface="Calibri" panose="020F0502020204030204" pitchFamily="34" charset="0"/>
                <a:cs typeface="Calibri" panose="020F0502020204030204" pitchFamily="34" charset="0"/>
              </a:endParaRPr>
            </a:p>
            <a:p>
              <a:pPr algn="ctr"/>
              <a:r>
                <a:rPr lang="en-US" sz="2625" i="1" dirty="0">
                  <a:latin typeface="Calibri" panose="020F0502020204030204" pitchFamily="34" charset="0"/>
                  <a:cs typeface="Calibri" panose="020F0502020204030204" pitchFamily="34" charset="0"/>
                </a:rPr>
                <a:t>Section 7, 8    </a:t>
              </a:r>
            </a:p>
          </p:txBody>
        </p:sp>
        <p:pic>
          <p:nvPicPr>
            <p:cNvPr id="12" name="Picture 11">
              <a:extLst>
                <a:ext uri="{FF2B5EF4-FFF2-40B4-BE49-F238E27FC236}">
                  <a16:creationId xmlns:a16="http://schemas.microsoft.com/office/drawing/2014/main" id="{F0A605AE-3ED0-D260-80F5-35550824FEBB}"/>
                </a:ext>
              </a:extLst>
            </p:cNvPr>
            <p:cNvPicPr>
              <a:picLocks noChangeAspect="1"/>
            </p:cNvPicPr>
            <p:nvPr/>
          </p:nvPicPr>
          <p:blipFill>
            <a:blip r:embed="rId4"/>
            <a:stretch>
              <a:fillRect/>
            </a:stretch>
          </p:blipFill>
          <p:spPr>
            <a:xfrm>
              <a:off x="4071242" y="1694887"/>
              <a:ext cx="3049552" cy="2708548"/>
            </a:xfrm>
            <a:prstGeom prst="rect">
              <a:avLst/>
            </a:prstGeom>
          </p:spPr>
        </p:pic>
      </p:grpSp>
    </p:spTree>
    <p:extLst>
      <p:ext uri="{BB962C8B-B14F-4D97-AF65-F5344CB8AC3E}">
        <p14:creationId xmlns:p14="http://schemas.microsoft.com/office/powerpoint/2010/main" val="3774186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8AAD-C000-4577-AEBC-F85F657FFE8C}"/>
              </a:ext>
            </a:extLst>
          </p:cNvPr>
          <p:cNvSpPr>
            <a:spLocks noGrp="1"/>
          </p:cNvSpPr>
          <p:nvPr>
            <p:ph type="title"/>
          </p:nvPr>
        </p:nvSpPr>
        <p:spPr/>
        <p:txBody>
          <a:bodyPr/>
          <a:lstStyle/>
          <a:p>
            <a:r>
              <a:rPr lang="en-US" dirty="0"/>
              <a:t>Course Deliverables</a:t>
            </a:r>
          </a:p>
        </p:txBody>
      </p:sp>
      <p:sp>
        <p:nvSpPr>
          <p:cNvPr id="3" name="Text Placeholder 2">
            <a:extLst>
              <a:ext uri="{FF2B5EF4-FFF2-40B4-BE49-F238E27FC236}">
                <a16:creationId xmlns:a16="http://schemas.microsoft.com/office/drawing/2014/main" id="{3B13C7A6-A28D-4387-9F64-48979188D9B1}"/>
              </a:ext>
            </a:extLst>
          </p:cNvPr>
          <p:cNvSpPr>
            <a:spLocks noGrp="1"/>
          </p:cNvSpPr>
          <p:nvPr>
            <p:ph idx="1"/>
          </p:nvPr>
        </p:nvSpPr>
        <p:spPr>
          <a:xfrm>
            <a:off x="838200" y="1500160"/>
            <a:ext cx="8417312" cy="4351338"/>
          </a:xfrm>
        </p:spPr>
        <p:txBody>
          <a:bodyPr>
            <a:normAutofit/>
          </a:bodyPr>
          <a:lstStyle/>
          <a:p>
            <a:r>
              <a:rPr lang="en-US" dirty="0"/>
              <a:t>First, an individual project, which we will assign. This is to be done </a:t>
            </a:r>
            <a:r>
              <a:rPr lang="en-US" b="1" dirty="0"/>
              <a:t>individually</a:t>
            </a:r>
            <a:r>
              <a:rPr lang="en-US" dirty="0"/>
              <a:t>. </a:t>
            </a:r>
          </a:p>
          <a:p>
            <a:pPr lvl="1"/>
            <a:r>
              <a:rPr lang="en-US" dirty="0"/>
              <a:t>divided into 2 deliverables (not equally weighted).  </a:t>
            </a:r>
          </a:p>
          <a:p>
            <a:pPr lvl="1"/>
            <a:r>
              <a:rPr lang="en-US" dirty="0"/>
              <a:t>this counts for 30% of course grade</a:t>
            </a:r>
            <a:endParaRPr lang="en-US" b="1" dirty="0"/>
          </a:p>
          <a:p>
            <a:r>
              <a:rPr lang="en-US" dirty="0"/>
              <a:t>Then a </a:t>
            </a:r>
            <a:r>
              <a:rPr lang="en-US" b="1" dirty="0"/>
              <a:t>group</a:t>
            </a:r>
            <a:r>
              <a:rPr lang="en-US" dirty="0"/>
              <a:t> project, done in teams of about </a:t>
            </a:r>
            <a:r>
              <a:rPr lang="en-US" dirty="0">
                <a:solidFill>
                  <a:srgbClr val="FF0000"/>
                </a:solidFill>
              </a:rPr>
              <a:t>4</a:t>
            </a:r>
            <a:r>
              <a:rPr lang="en-US" dirty="0"/>
              <a:t> people </a:t>
            </a:r>
          </a:p>
          <a:p>
            <a:pPr lvl="1"/>
            <a:r>
              <a:rPr lang="en-US" dirty="0"/>
              <a:t>this counts for 40% of course grade</a:t>
            </a:r>
          </a:p>
          <a:p>
            <a:r>
              <a:rPr lang="en-US" dirty="0"/>
              <a:t>There will be an exam (worth 20%) on Oct 29 - 31 during </a:t>
            </a:r>
            <a:r>
              <a:rPr lang="en-US" dirty="0">
                <a:solidFill>
                  <a:srgbClr val="FF0000"/>
                </a:solidFill>
              </a:rPr>
              <a:t>Week 9</a:t>
            </a:r>
            <a:r>
              <a:rPr lang="en-US" dirty="0"/>
              <a:t>). There will not be a final exam. </a:t>
            </a:r>
            <a:r>
              <a:rPr lang="en-US" u="sng" dirty="0"/>
              <a:t>Check Calendars</a:t>
            </a:r>
          </a:p>
          <a:p>
            <a:r>
              <a:rPr lang="en-US" dirty="0"/>
              <a:t>Participation / Completion of activities (10%)</a:t>
            </a:r>
          </a:p>
          <a:p>
            <a:endParaRPr lang="en-US" dirty="0"/>
          </a:p>
        </p:txBody>
      </p:sp>
      <p:sp>
        <p:nvSpPr>
          <p:cNvPr id="7" name="Slide Number Placeholder 6">
            <a:extLst>
              <a:ext uri="{FF2B5EF4-FFF2-40B4-BE49-F238E27FC236}">
                <a16:creationId xmlns:a16="http://schemas.microsoft.com/office/drawing/2014/main" id="{C3226C9D-2553-4272-88E2-CE134DEACC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20</a:t>
            </a:fld>
            <a:endParaRPr lang="en-US" dirty="0"/>
          </a:p>
        </p:txBody>
      </p:sp>
    </p:spTree>
    <p:extLst>
      <p:ext uri="{BB962C8B-B14F-4D97-AF65-F5344CB8AC3E}">
        <p14:creationId xmlns:p14="http://schemas.microsoft.com/office/powerpoint/2010/main" val="3191866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Approach"/>
          <p:cNvSpPr txBox="1">
            <a:spLocks noGrp="1"/>
          </p:cNvSpPr>
          <p:nvPr>
            <p:ph type="title"/>
          </p:nvPr>
        </p:nvSpPr>
        <p:spPr/>
        <p:txBody>
          <a:bodyPr/>
          <a:lstStyle>
            <a:lvl1pPr>
              <a:defRPr>
                <a:solidFill>
                  <a:srgbClr val="005493"/>
                </a:solidFill>
              </a:defRPr>
            </a:lvl1pPr>
          </a:lstStyle>
          <a:p>
            <a:r>
              <a:rPr lang="en-US" dirty="0">
                <a:solidFill>
                  <a:srgbClr val="0070C0"/>
                </a:solidFill>
              </a:rPr>
              <a:t>Technology</a:t>
            </a:r>
          </a:p>
        </p:txBody>
      </p:sp>
      <p:sp>
        <p:nvSpPr>
          <p:cNvPr id="218" name="first half of the course: emphasis on skills development…"/>
          <p:cNvSpPr txBox="1">
            <a:spLocks noGrp="1"/>
          </p:cNvSpPr>
          <p:nvPr>
            <p:ph idx="1"/>
          </p:nvPr>
        </p:nvSpPr>
        <p:spPr/>
        <p:txBody>
          <a:bodyPr/>
          <a:lstStyle/>
          <a:p>
            <a:r>
              <a:rPr lang="en-US" dirty="0"/>
              <a:t>We will use:</a:t>
            </a:r>
          </a:p>
          <a:p>
            <a:pPr lvl="1"/>
            <a:r>
              <a:rPr lang="en-US" dirty="0"/>
              <a:t>TypeScript as implementation language</a:t>
            </a:r>
          </a:p>
          <a:p>
            <a:pPr lvl="1"/>
            <a:r>
              <a:rPr lang="en-US" dirty="0"/>
              <a:t>Jest as Testing Framework</a:t>
            </a:r>
          </a:p>
          <a:p>
            <a:pPr lvl="1"/>
            <a:r>
              <a:rPr lang="en-US" dirty="0"/>
              <a:t>Visual Studio Code as our IDE</a:t>
            </a:r>
          </a:p>
          <a:p>
            <a:pPr lvl="1"/>
            <a:r>
              <a:rPr lang="en-US" dirty="0"/>
              <a:t>React for webapps</a:t>
            </a:r>
          </a:p>
          <a:p>
            <a:pPr lvl="1"/>
            <a:r>
              <a:rPr lang="en-US" dirty="0"/>
              <a:t>GitHub Projects for Project Management</a:t>
            </a:r>
          </a:p>
          <a:p>
            <a:pPr lvl="1"/>
            <a:r>
              <a:rPr lang="en-US" dirty="0"/>
              <a:t>GitHub Actions / Netlify /Heroku / Render for CI/CD</a:t>
            </a:r>
          </a:p>
          <a:p>
            <a:pPr lvl="1"/>
            <a:r>
              <a:rPr lang="en-US" dirty="0"/>
              <a:t>Also, other miscellaneous tools</a:t>
            </a:r>
          </a:p>
          <a:p>
            <a:endParaRPr lang="en-US" dirty="0"/>
          </a:p>
        </p:txBody>
      </p:sp>
      <p:sp>
        <p:nvSpPr>
          <p:cNvPr id="219" name="Slide Number"/>
          <p:cNvSpPr txBox="1">
            <a:spLocks noGrp="1"/>
          </p:cNvSpPr>
          <p:nvPr>
            <p:ph type="sldNum" sz="quarter" idx="12"/>
          </p:nvPr>
        </p:nvSpPr>
        <p:spPr/>
        <p:txBody>
          <a:bodyPr/>
          <a:lstStyle/>
          <a:p>
            <a:fld id="{86CB4B4D-7CA3-9044-876B-883B54F8677D}" type="slidenum">
              <a:rPr lang="en-US"/>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8AAD-C000-4577-AEBC-F85F657FFE8C}"/>
              </a:ext>
            </a:extLst>
          </p:cNvPr>
          <p:cNvSpPr>
            <a:spLocks noGrp="1"/>
          </p:cNvSpPr>
          <p:nvPr>
            <p:ph type="title"/>
          </p:nvPr>
        </p:nvSpPr>
        <p:spPr/>
        <p:txBody>
          <a:bodyPr/>
          <a:lstStyle/>
          <a:p>
            <a:r>
              <a:rPr lang="en-US" dirty="0"/>
              <a:t>Projects for You</a:t>
            </a:r>
          </a:p>
        </p:txBody>
      </p:sp>
      <p:sp>
        <p:nvSpPr>
          <p:cNvPr id="3" name="Text Placeholder 2">
            <a:extLst>
              <a:ext uri="{FF2B5EF4-FFF2-40B4-BE49-F238E27FC236}">
                <a16:creationId xmlns:a16="http://schemas.microsoft.com/office/drawing/2014/main" id="{3B13C7A6-A28D-4387-9F64-48979188D9B1}"/>
              </a:ext>
            </a:extLst>
          </p:cNvPr>
          <p:cNvSpPr>
            <a:spLocks noGrp="1"/>
          </p:cNvSpPr>
          <p:nvPr>
            <p:ph idx="1"/>
          </p:nvPr>
        </p:nvSpPr>
        <p:spPr>
          <a:xfrm>
            <a:off x="825842" y="1512516"/>
            <a:ext cx="10331245" cy="4952271"/>
          </a:xfrm>
        </p:spPr>
        <p:txBody>
          <a:bodyPr>
            <a:normAutofit fontScale="92500"/>
          </a:bodyPr>
          <a:lstStyle/>
          <a:p>
            <a:r>
              <a:rPr lang="en-US" dirty="0"/>
              <a:t>We will be using </a:t>
            </a:r>
            <a:r>
              <a:rPr lang="en-US" b="1" dirty="0"/>
              <a:t>Fake </a:t>
            </a:r>
            <a:r>
              <a:rPr lang="en-US" b="1" dirty="0" err="1"/>
              <a:t>StackOverflow</a:t>
            </a:r>
            <a:r>
              <a:rPr lang="en-US" b="1" dirty="0"/>
              <a:t> </a:t>
            </a:r>
            <a:r>
              <a:rPr lang="en-US" dirty="0"/>
              <a:t>as codebase</a:t>
            </a:r>
          </a:p>
          <a:p>
            <a:r>
              <a:rPr lang="en-US" dirty="0"/>
              <a:t>The individual projects will help you become familiar with the codebase (worth 30% of course grade).</a:t>
            </a:r>
          </a:p>
          <a:p>
            <a:r>
              <a:rPr lang="en-US" dirty="0"/>
              <a:t>The team project (worth 40%) will be a new feature that you will propose.</a:t>
            </a:r>
          </a:p>
          <a:p>
            <a:pPr lvl="1"/>
            <a:r>
              <a:rPr lang="en-US" dirty="0"/>
              <a:t>Instructors will form the teams </a:t>
            </a:r>
            <a:r>
              <a:rPr lang="en-US" b="1" dirty="0"/>
              <a:t>with</a:t>
            </a:r>
            <a:r>
              <a:rPr lang="en-US" dirty="0"/>
              <a:t> your input.</a:t>
            </a:r>
          </a:p>
          <a:p>
            <a:r>
              <a:rPr lang="en-US" dirty="0"/>
              <a:t>Further breakdown of team project grade is:</a:t>
            </a:r>
          </a:p>
          <a:p>
            <a:pPr lvl="1"/>
            <a:r>
              <a:rPr lang="en-US" dirty="0"/>
              <a:t>Planning (worth 8% of course grade)</a:t>
            </a:r>
          </a:p>
          <a:p>
            <a:pPr lvl="1"/>
            <a:r>
              <a:rPr lang="en-US" dirty="0"/>
              <a:t>Process (worth 8%)</a:t>
            </a:r>
          </a:p>
          <a:p>
            <a:pPr lvl="1"/>
            <a:r>
              <a:rPr lang="en-US" dirty="0"/>
              <a:t>Product (worth 16%)</a:t>
            </a:r>
          </a:p>
          <a:p>
            <a:pPr lvl="1"/>
            <a:r>
              <a:rPr lang="en-US" dirty="0"/>
              <a:t>Reports (worth 8%)</a:t>
            </a:r>
          </a:p>
          <a:p>
            <a:r>
              <a:rPr lang="en-US" dirty="0">
                <a:solidFill>
                  <a:srgbClr val="FF0000"/>
                </a:solidFill>
              </a:rPr>
              <a:t>Peer evaluations (surveys) may be utilized, and individual contributions </a:t>
            </a:r>
            <a:r>
              <a:rPr lang="en-US" b="1" dirty="0">
                <a:solidFill>
                  <a:srgbClr val="FF0000"/>
                </a:solidFill>
              </a:rPr>
              <a:t>WILL</a:t>
            </a:r>
            <a:r>
              <a:rPr lang="en-US" dirty="0">
                <a:solidFill>
                  <a:srgbClr val="FF0000"/>
                </a:solidFill>
              </a:rPr>
              <a:t> impact your project grade (between 0-100%).</a:t>
            </a:r>
            <a:endParaRPr lang="en-US" dirty="0"/>
          </a:p>
          <a:p>
            <a:pPr lvl="1"/>
            <a:endParaRPr lang="en-US" dirty="0"/>
          </a:p>
          <a:p>
            <a:endParaRPr lang="en-US" dirty="0"/>
          </a:p>
          <a:p>
            <a:pPr lvl="1"/>
            <a:endParaRPr lang="en-US" dirty="0"/>
          </a:p>
        </p:txBody>
      </p:sp>
      <p:sp>
        <p:nvSpPr>
          <p:cNvPr id="7" name="Slide Number Placeholder 6">
            <a:extLst>
              <a:ext uri="{FF2B5EF4-FFF2-40B4-BE49-F238E27FC236}">
                <a16:creationId xmlns:a16="http://schemas.microsoft.com/office/drawing/2014/main" id="{C3226C9D-2553-4272-88E2-CE134DEACC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22</a:t>
            </a:fld>
            <a:endParaRPr lang="en-US" dirty="0"/>
          </a:p>
        </p:txBody>
      </p:sp>
      <p:sp>
        <p:nvSpPr>
          <p:cNvPr id="5" name="Text Placeholder 2">
            <a:extLst>
              <a:ext uri="{FF2B5EF4-FFF2-40B4-BE49-F238E27FC236}">
                <a16:creationId xmlns:a16="http://schemas.microsoft.com/office/drawing/2014/main" id="{9E3EB6B5-1CBD-EBF7-9E2B-FDF2FC9DBE96}"/>
              </a:ext>
            </a:extLst>
          </p:cNvPr>
          <p:cNvSpPr txBox="1">
            <a:spLocks/>
          </p:cNvSpPr>
          <p:nvPr/>
        </p:nvSpPr>
        <p:spPr>
          <a:xfrm>
            <a:off x="838200" y="5641685"/>
            <a:ext cx="10894742" cy="810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FF0000"/>
              </a:solidFill>
            </a:endParaRPr>
          </a:p>
        </p:txBody>
      </p:sp>
    </p:spTree>
    <p:extLst>
      <p:ext uri="{BB962C8B-B14F-4D97-AF65-F5344CB8AC3E}">
        <p14:creationId xmlns:p14="http://schemas.microsoft.com/office/powerpoint/2010/main" val="2527724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Grade Appeal Policy"/>
          <p:cNvSpPr txBox="1">
            <a:spLocks noGrp="1"/>
          </p:cNvSpPr>
          <p:nvPr>
            <p:ph type="title"/>
          </p:nvPr>
        </p:nvSpPr>
        <p:spPr/>
        <p:txBody>
          <a:bodyPr/>
          <a:lstStyle>
            <a:lvl1pPr>
              <a:defRPr>
                <a:solidFill>
                  <a:srgbClr val="005493"/>
                </a:solidFill>
              </a:defRPr>
            </a:lvl1pPr>
          </a:lstStyle>
          <a:p>
            <a:r>
              <a:rPr lang="en-US" dirty="0">
                <a:solidFill>
                  <a:srgbClr val="0070C0"/>
                </a:solidFill>
              </a:rPr>
              <a:t>Grade Appeal Policy</a:t>
            </a:r>
          </a:p>
        </p:txBody>
      </p:sp>
      <p:sp>
        <p:nvSpPr>
          <p:cNvPr id="254" name="scores for homeworks/projects/midterms will be final two weeks after it has been returned to you"/>
          <p:cNvSpPr txBox="1">
            <a:spLocks noGrp="1"/>
          </p:cNvSpPr>
          <p:nvPr>
            <p:ph idx="1"/>
          </p:nvPr>
        </p:nvSpPr>
        <p:spPr/>
        <p:txBody>
          <a:bodyPr>
            <a:normAutofit/>
          </a:bodyPr>
          <a:lstStyle>
            <a:lvl1pPr>
              <a:defRPr>
                <a:solidFill>
                  <a:srgbClr val="000000"/>
                </a:solidFill>
              </a:defRPr>
            </a:lvl1pPr>
          </a:lstStyle>
          <a:p>
            <a:r>
              <a:rPr lang="en-US" dirty="0"/>
              <a:t>If you have concerns regarding the grading of your work, please let us know right away.</a:t>
            </a:r>
          </a:p>
          <a:p>
            <a:pPr lvl="1"/>
            <a:r>
              <a:rPr lang="en-US" dirty="0"/>
              <a:t>We provide mechanism for you to request regrades for all work submitted</a:t>
            </a:r>
          </a:p>
          <a:p>
            <a:pPr lvl="1"/>
            <a:r>
              <a:rPr lang="en-US" dirty="0"/>
              <a:t>Do </a:t>
            </a:r>
            <a:r>
              <a:rPr lang="en-US" dirty="0">
                <a:solidFill>
                  <a:srgbClr val="FF0000"/>
                </a:solidFill>
              </a:rPr>
              <a:t>not</a:t>
            </a:r>
            <a:r>
              <a:rPr lang="en-US" dirty="0"/>
              <a:t> post on Piazza or email your TA or instructor </a:t>
            </a:r>
          </a:p>
          <a:p>
            <a:pPr lvl="1"/>
            <a:r>
              <a:rPr lang="en-US" dirty="0"/>
              <a:t>All regrade requests must be submitted within </a:t>
            </a:r>
            <a:r>
              <a:rPr lang="en-US" b="1" dirty="0"/>
              <a:t>7 days </a:t>
            </a:r>
            <a:r>
              <a:rPr lang="en-US" dirty="0"/>
              <a:t>from your receipt of the graded work. </a:t>
            </a:r>
          </a:p>
          <a:p>
            <a:pPr lvl="1"/>
            <a:r>
              <a:rPr lang="en-US" dirty="0"/>
              <a:t>If your regrade request is closed and you feel that the response was not satisfactory, you may appeal to the instructor via email within 48 hours </a:t>
            </a:r>
          </a:p>
        </p:txBody>
      </p:sp>
      <p:sp>
        <p:nvSpPr>
          <p:cNvPr id="255" name="Slide Number"/>
          <p:cNvSpPr txBox="1">
            <a:spLocks noGrp="1"/>
          </p:cNvSpPr>
          <p:nvPr>
            <p:ph type="sldNum" sz="quarter" idx="12"/>
          </p:nvPr>
        </p:nvSpPr>
        <p:spPr/>
        <p:txBody>
          <a:bodyPr/>
          <a:lstStyle/>
          <a:p>
            <a:fld id="{86CB4B4D-7CA3-9044-876B-883B54F8677D}" type="slidenum">
              <a:rPr lang="en-US"/>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Late Policy"/>
          <p:cNvSpPr txBox="1">
            <a:spLocks noGrp="1"/>
          </p:cNvSpPr>
          <p:nvPr>
            <p:ph type="title"/>
          </p:nvPr>
        </p:nvSpPr>
        <p:spPr/>
        <p:txBody>
          <a:bodyPr/>
          <a:lstStyle>
            <a:lvl1pPr>
              <a:defRPr>
                <a:solidFill>
                  <a:srgbClr val="005493"/>
                </a:solidFill>
              </a:defRPr>
            </a:lvl1pPr>
          </a:lstStyle>
          <a:p>
            <a:r>
              <a:rPr lang="en-US" dirty="0">
                <a:solidFill>
                  <a:srgbClr val="0070C0"/>
                </a:solidFill>
              </a:rPr>
              <a:t>Late Policy</a:t>
            </a:r>
          </a:p>
        </p:txBody>
      </p:sp>
      <p:sp>
        <p:nvSpPr>
          <p:cNvPr id="258" name="Your work is late if it is not turned in by the deadline. The official clock is the time on the submission tool (github.ccs.neu.edu).…"/>
          <p:cNvSpPr txBox="1">
            <a:spLocks noGrp="1"/>
          </p:cNvSpPr>
          <p:nvPr>
            <p:ph idx="1"/>
          </p:nvPr>
        </p:nvSpPr>
        <p:spPr>
          <a:xfrm>
            <a:off x="838200" y="1500160"/>
            <a:ext cx="8662639" cy="4856190"/>
          </a:xfrm>
        </p:spPr>
        <p:txBody>
          <a:bodyPr>
            <a:normAutofit/>
          </a:bodyPr>
          <a:lstStyle/>
          <a:p>
            <a:r>
              <a:rPr lang="en-US" dirty="0"/>
              <a:t>Your work is </a:t>
            </a:r>
            <a:r>
              <a:rPr lang="en-US" b="1" dirty="0"/>
              <a:t>late</a:t>
            </a:r>
            <a:r>
              <a:rPr lang="en-US" dirty="0"/>
              <a:t> if it is not turned in by the deadline. </a:t>
            </a:r>
          </a:p>
          <a:p>
            <a:pPr lvl="1"/>
            <a:r>
              <a:rPr lang="en-US" dirty="0"/>
              <a:t>10% will be deducted for late individual work turned in within 24 hours after the due date </a:t>
            </a:r>
          </a:p>
          <a:p>
            <a:pPr lvl="1"/>
            <a:r>
              <a:rPr lang="en-US" dirty="0"/>
              <a:t>Individual work submitted more than 24 hours late will receive a zero.</a:t>
            </a:r>
          </a:p>
          <a:p>
            <a:pPr lvl="1"/>
            <a:r>
              <a:rPr lang="en-US" dirty="0"/>
              <a:t>If you're worried about being busy around the time of a HW submission, please plan ahead and get started early.</a:t>
            </a:r>
          </a:p>
          <a:p>
            <a:pPr lvl="1"/>
            <a:r>
              <a:rPr lang="en-US" dirty="0"/>
              <a:t>No late submissions allowed for any </a:t>
            </a:r>
            <a:r>
              <a:rPr lang="en-US" b="1" dirty="0"/>
              <a:t>group work</a:t>
            </a:r>
          </a:p>
          <a:p>
            <a:pPr lvl="1"/>
            <a:r>
              <a:rPr lang="en-US" dirty="0"/>
              <a:t>If you have an accommodation from Disability Access Services (previously DRC), you must request it from the instructors separately for each assignment or exam.</a:t>
            </a:r>
          </a:p>
          <a:p>
            <a:pPr lvl="2"/>
            <a:r>
              <a:rPr lang="en-US" dirty="0"/>
              <a:t>DAS or DRC Accommodations are usually NOT available for Group Assignments (please work with instructor) </a:t>
            </a:r>
          </a:p>
        </p:txBody>
      </p:sp>
      <p:sp>
        <p:nvSpPr>
          <p:cNvPr id="259" name="Slide Number"/>
          <p:cNvSpPr txBox="1">
            <a:spLocks noGrp="1"/>
          </p:cNvSpPr>
          <p:nvPr>
            <p:ph type="sldNum" sz="quarter" idx="12"/>
          </p:nvPr>
        </p:nvSpPr>
        <p:spPr/>
        <p:txBody>
          <a:bodyPr/>
          <a:lstStyle/>
          <a:p>
            <a:fld id="{86CB4B4D-7CA3-9044-876B-883B54F8677D}" type="slidenum">
              <a:rPr lang="en-US"/>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8E7C-85CF-4AF5-8090-304D54E13733}"/>
              </a:ext>
            </a:extLst>
          </p:cNvPr>
          <p:cNvSpPr>
            <a:spLocks noGrp="1"/>
          </p:cNvSpPr>
          <p:nvPr>
            <p:ph type="title"/>
          </p:nvPr>
        </p:nvSpPr>
        <p:spPr/>
        <p:txBody>
          <a:bodyPr/>
          <a:lstStyle/>
          <a:p>
            <a:r>
              <a:rPr lang="en-US" dirty="0"/>
              <a:t>Academic Integrity (1)</a:t>
            </a:r>
          </a:p>
        </p:txBody>
      </p:sp>
      <p:sp>
        <p:nvSpPr>
          <p:cNvPr id="3" name="Text Placeholder 2">
            <a:extLst>
              <a:ext uri="{FF2B5EF4-FFF2-40B4-BE49-F238E27FC236}">
                <a16:creationId xmlns:a16="http://schemas.microsoft.com/office/drawing/2014/main" id="{F3F41972-2455-48E2-B0C8-0C2FD08B1049}"/>
              </a:ext>
            </a:extLst>
          </p:cNvPr>
          <p:cNvSpPr>
            <a:spLocks noGrp="1"/>
          </p:cNvSpPr>
          <p:nvPr>
            <p:ph idx="1"/>
          </p:nvPr>
        </p:nvSpPr>
        <p:spPr/>
        <p:txBody>
          <a:bodyPr>
            <a:normAutofit fontScale="92500" lnSpcReduction="10000"/>
          </a:bodyPr>
          <a:lstStyle/>
          <a:p>
            <a:r>
              <a:rPr lang="en-US" dirty="0"/>
              <a:t>Students must work individually on all homework assignments.</a:t>
            </a:r>
          </a:p>
          <a:p>
            <a:r>
              <a:rPr lang="en-US" dirty="0"/>
              <a:t>We encourage you to have high-level discussions with other students in the class about the assignments, however, we require that when you turn in an assignment, it is only your work. That is, copying any part of another student's assignment is strictly prohibited.</a:t>
            </a:r>
          </a:p>
          <a:p>
            <a:r>
              <a:rPr lang="en-US" dirty="0"/>
              <a:t>If you steal someone else's work, you </a:t>
            </a:r>
            <a:r>
              <a:rPr lang="en-US" dirty="0">
                <a:solidFill>
                  <a:srgbClr val="FF0000"/>
                </a:solidFill>
              </a:rPr>
              <a:t>fail </a:t>
            </a:r>
            <a:r>
              <a:rPr lang="en-US" dirty="0"/>
              <a:t>the class.</a:t>
            </a:r>
          </a:p>
          <a:p>
            <a:r>
              <a:rPr lang="en-US" dirty="0"/>
              <a:t>You are responsible for protecting your work. If someone uses your work, with or without your permission, you </a:t>
            </a:r>
            <a:r>
              <a:rPr lang="en-US" dirty="0">
                <a:solidFill>
                  <a:srgbClr val="FF0000"/>
                </a:solidFill>
              </a:rPr>
              <a:t>fail</a:t>
            </a:r>
            <a:r>
              <a:rPr lang="en-US" dirty="0"/>
              <a:t> the class.</a:t>
            </a:r>
          </a:p>
        </p:txBody>
      </p:sp>
      <p:sp>
        <p:nvSpPr>
          <p:cNvPr id="4" name="Slide Number Placeholder 3">
            <a:extLst>
              <a:ext uri="{FF2B5EF4-FFF2-40B4-BE49-F238E27FC236}">
                <a16:creationId xmlns:a16="http://schemas.microsoft.com/office/drawing/2014/main" id="{34D72AC8-7059-4398-976F-9B0E0D6DABC0}"/>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25</a:t>
            </a:fld>
            <a:endParaRPr lang="en-US"/>
          </a:p>
        </p:txBody>
      </p:sp>
    </p:spTree>
    <p:extLst>
      <p:ext uri="{BB962C8B-B14F-4D97-AF65-F5344CB8AC3E}">
        <p14:creationId xmlns:p14="http://schemas.microsoft.com/office/powerpoint/2010/main" val="4223183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9E53-F40E-46F3-8B32-BE0138F441B1}"/>
              </a:ext>
            </a:extLst>
          </p:cNvPr>
          <p:cNvSpPr>
            <a:spLocks noGrp="1"/>
          </p:cNvSpPr>
          <p:nvPr>
            <p:ph type="title"/>
          </p:nvPr>
        </p:nvSpPr>
        <p:spPr/>
        <p:txBody>
          <a:bodyPr/>
          <a:lstStyle/>
          <a:p>
            <a:r>
              <a:rPr lang="en-US" dirty="0"/>
              <a:t>Academic Integrity (2)</a:t>
            </a:r>
          </a:p>
        </p:txBody>
      </p:sp>
      <p:sp>
        <p:nvSpPr>
          <p:cNvPr id="3" name="Text Placeholder 2">
            <a:extLst>
              <a:ext uri="{FF2B5EF4-FFF2-40B4-BE49-F238E27FC236}">
                <a16:creationId xmlns:a16="http://schemas.microsoft.com/office/drawing/2014/main" id="{9BD682CD-7D52-49E3-A660-C4CB4A35F3AD}"/>
              </a:ext>
            </a:extLst>
          </p:cNvPr>
          <p:cNvSpPr>
            <a:spLocks noGrp="1"/>
          </p:cNvSpPr>
          <p:nvPr>
            <p:ph idx="1"/>
          </p:nvPr>
        </p:nvSpPr>
        <p:spPr/>
        <p:txBody>
          <a:bodyPr>
            <a:normAutofit fontScale="92500"/>
          </a:bodyPr>
          <a:lstStyle/>
          <a:p>
            <a:r>
              <a:rPr lang="en-US" dirty="0"/>
              <a:t>For Individual Projects and Activities. </a:t>
            </a:r>
          </a:p>
          <a:p>
            <a:pPr lvl="1"/>
            <a:r>
              <a:rPr lang="en-US" dirty="0"/>
              <a:t>The use of auto-complete tools is </a:t>
            </a:r>
            <a:r>
              <a:rPr lang="en-US" b="1" dirty="0"/>
              <a:t>permitted</a:t>
            </a:r>
          </a:p>
          <a:p>
            <a:pPr lvl="1"/>
            <a:r>
              <a:rPr lang="en-US" dirty="0"/>
              <a:t>Use of Generative AI (</a:t>
            </a:r>
            <a:r>
              <a:rPr lang="en-US" dirty="0" err="1"/>
              <a:t>eg</a:t>
            </a:r>
            <a:r>
              <a:rPr lang="en-US" dirty="0"/>
              <a:t> Chat GPT, Claude, etc.) is </a:t>
            </a:r>
            <a:r>
              <a:rPr lang="en-US" b="1" dirty="0"/>
              <a:t>prohibited</a:t>
            </a:r>
            <a:endParaRPr lang="en-US" b="1" dirty="0">
              <a:solidFill>
                <a:srgbClr val="FF0000"/>
              </a:solidFill>
            </a:endParaRPr>
          </a:p>
          <a:p>
            <a:pPr lvl="1"/>
            <a:r>
              <a:rPr lang="en-US" dirty="0"/>
              <a:t>You may use LLM based AI tools like search engines, but you can </a:t>
            </a:r>
            <a:r>
              <a:rPr lang="en-US" b="1" dirty="0">
                <a:solidFill>
                  <a:srgbClr val="FF0000"/>
                </a:solidFill>
              </a:rPr>
              <a:t>never</a:t>
            </a:r>
            <a:r>
              <a:rPr lang="en-US" dirty="0"/>
              <a:t> </a:t>
            </a:r>
            <a:r>
              <a:rPr lang="en-US" b="1" dirty="0"/>
              <a:t>copy-paste</a:t>
            </a:r>
            <a:r>
              <a:rPr lang="en-US" dirty="0"/>
              <a:t> code.</a:t>
            </a:r>
          </a:p>
          <a:p>
            <a:r>
              <a:rPr lang="en-US" dirty="0"/>
              <a:t>For final projects</a:t>
            </a:r>
          </a:p>
          <a:p>
            <a:pPr lvl="1"/>
            <a:r>
              <a:rPr lang="en-US" dirty="0"/>
              <a:t>Use of AI tools is </a:t>
            </a:r>
            <a:r>
              <a:rPr lang="en-US" b="1" dirty="0"/>
              <a:t>permitted </a:t>
            </a:r>
            <a:r>
              <a:rPr lang="en-US" dirty="0"/>
              <a:t> as long as you understand what was submitted.</a:t>
            </a:r>
          </a:p>
          <a:p>
            <a:pPr lvl="1"/>
            <a:r>
              <a:rPr lang="en-US" dirty="0"/>
              <a:t>Use of </a:t>
            </a:r>
            <a:r>
              <a:rPr lang="en-US" b="1" dirty="0"/>
              <a:t>‘vibe’</a:t>
            </a:r>
            <a:r>
              <a:rPr lang="en-US" dirty="0"/>
              <a:t> coding is strongly </a:t>
            </a:r>
            <a:r>
              <a:rPr lang="en-US" b="1" dirty="0"/>
              <a:t>discouraged</a:t>
            </a:r>
          </a:p>
          <a:p>
            <a:r>
              <a:rPr lang="en-US" dirty="0"/>
              <a:t>We reserve the right to “</a:t>
            </a:r>
            <a:r>
              <a:rPr lang="en-US" dirty="0">
                <a:solidFill>
                  <a:srgbClr val="FF0000"/>
                </a:solidFill>
              </a:rPr>
              <a:t>interview</a:t>
            </a:r>
            <a:r>
              <a:rPr lang="en-US" dirty="0"/>
              <a:t>” you to gauge your understanding (with possible grade adjustments)</a:t>
            </a:r>
          </a:p>
        </p:txBody>
      </p:sp>
      <p:sp>
        <p:nvSpPr>
          <p:cNvPr id="4" name="Slide Number Placeholder 3">
            <a:extLst>
              <a:ext uri="{FF2B5EF4-FFF2-40B4-BE49-F238E27FC236}">
                <a16:creationId xmlns:a16="http://schemas.microsoft.com/office/drawing/2014/main" id="{B061B1C6-5E6F-4408-9C79-8B3E2C5DE989}"/>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26</a:t>
            </a:fld>
            <a:endParaRPr lang="en-US"/>
          </a:p>
        </p:txBody>
      </p:sp>
    </p:spTree>
    <p:extLst>
      <p:ext uri="{BB962C8B-B14F-4D97-AF65-F5344CB8AC3E}">
        <p14:creationId xmlns:p14="http://schemas.microsoft.com/office/powerpoint/2010/main" val="1084954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9E53-F40E-46F3-8B32-BE0138F441B1}"/>
              </a:ext>
            </a:extLst>
          </p:cNvPr>
          <p:cNvSpPr>
            <a:spLocks noGrp="1"/>
          </p:cNvSpPr>
          <p:nvPr>
            <p:ph type="title"/>
          </p:nvPr>
        </p:nvSpPr>
        <p:spPr/>
        <p:txBody>
          <a:bodyPr/>
          <a:lstStyle/>
          <a:p>
            <a:r>
              <a:rPr lang="en-US" dirty="0"/>
              <a:t>Academic Integrity (3)</a:t>
            </a:r>
          </a:p>
        </p:txBody>
      </p:sp>
      <p:sp>
        <p:nvSpPr>
          <p:cNvPr id="3" name="Text Placeholder 2">
            <a:extLst>
              <a:ext uri="{FF2B5EF4-FFF2-40B4-BE49-F238E27FC236}">
                <a16:creationId xmlns:a16="http://schemas.microsoft.com/office/drawing/2014/main" id="{9BD682CD-7D52-49E3-A660-C4CB4A35F3AD}"/>
              </a:ext>
            </a:extLst>
          </p:cNvPr>
          <p:cNvSpPr>
            <a:spLocks noGrp="1"/>
          </p:cNvSpPr>
          <p:nvPr>
            <p:ph idx="1"/>
          </p:nvPr>
        </p:nvSpPr>
        <p:spPr/>
        <p:txBody>
          <a:bodyPr>
            <a:normAutofit/>
          </a:bodyPr>
          <a:lstStyle/>
          <a:p>
            <a:r>
              <a:rPr lang="en-US" dirty="0"/>
              <a:t>If you are concerned that by reusing and attributing that copied code it may appear that you didn't complete the assignment yourself, then please raise a discussion with the instructor.</a:t>
            </a:r>
          </a:p>
          <a:p>
            <a:r>
              <a:rPr lang="en-US" dirty="0"/>
              <a:t> If you are in doubt whether using others' work is allowed, you should assume that it is NOT allowed unless the instructors confirm otherwise.</a:t>
            </a:r>
          </a:p>
          <a:p>
            <a:endParaRPr lang="en-US" dirty="0"/>
          </a:p>
        </p:txBody>
      </p:sp>
      <p:sp>
        <p:nvSpPr>
          <p:cNvPr id="4" name="Slide Number Placeholder 3">
            <a:extLst>
              <a:ext uri="{FF2B5EF4-FFF2-40B4-BE49-F238E27FC236}">
                <a16:creationId xmlns:a16="http://schemas.microsoft.com/office/drawing/2014/main" id="{B061B1C6-5E6F-4408-9C79-8B3E2C5DE989}"/>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27</a:t>
            </a:fld>
            <a:endParaRPr lang="en-US"/>
          </a:p>
        </p:txBody>
      </p:sp>
    </p:spTree>
    <p:extLst>
      <p:ext uri="{BB962C8B-B14F-4D97-AF65-F5344CB8AC3E}">
        <p14:creationId xmlns:p14="http://schemas.microsoft.com/office/powerpoint/2010/main" val="1665633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99648-CE8F-4E19-953E-8B3920440319}"/>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82CC43D4-82B4-449F-8A4A-151724B1D9F3}"/>
              </a:ext>
            </a:extLst>
          </p:cNvPr>
          <p:cNvSpPr>
            <a:spLocks noGrp="1"/>
          </p:cNvSpPr>
          <p:nvPr>
            <p:ph idx="1"/>
          </p:nvPr>
        </p:nvSpPr>
        <p:spPr>
          <a:xfrm>
            <a:off x="838200" y="1466705"/>
            <a:ext cx="10515599" cy="4983521"/>
          </a:xfrm>
        </p:spPr>
        <p:txBody>
          <a:bodyPr>
            <a:normAutofit fontScale="92500" lnSpcReduction="20000"/>
          </a:bodyPr>
          <a:lstStyle/>
          <a:p>
            <a:r>
              <a:rPr lang="en-US" dirty="0"/>
              <a:t>Course web page (</a:t>
            </a:r>
            <a:r>
              <a:rPr lang="en-US" dirty="0">
                <a:hlinkClick r:id="rId2"/>
              </a:rPr>
              <a:t>https://neu-se.github.io/CS4530-Fall-2025</a:t>
            </a:r>
            <a:r>
              <a:rPr lang="en-US" dirty="0"/>
              <a:t>)</a:t>
            </a:r>
          </a:p>
          <a:p>
            <a:pPr lvl="1"/>
            <a:r>
              <a:rPr lang="en-US" b="1" dirty="0"/>
              <a:t>Canvas</a:t>
            </a:r>
            <a:r>
              <a:rPr lang="en-US" dirty="0"/>
              <a:t> will mirror the course web site. </a:t>
            </a:r>
          </a:p>
          <a:p>
            <a:pPr lvl="1"/>
            <a:r>
              <a:rPr lang="en-US" dirty="0"/>
              <a:t>Assignments, important notices, etc., will appear in both places.</a:t>
            </a:r>
          </a:p>
          <a:p>
            <a:r>
              <a:rPr lang="en-US" dirty="0"/>
              <a:t>Piazza (see Canvas for link)</a:t>
            </a:r>
          </a:p>
          <a:p>
            <a:pPr lvl="1"/>
            <a:r>
              <a:rPr lang="en-US" dirty="0"/>
              <a:t>Questions about content, policies, assignments, projects, etc. are better asked on Piazza, so everybody gets the same answers.</a:t>
            </a:r>
          </a:p>
          <a:p>
            <a:r>
              <a:rPr lang="en-US" dirty="0"/>
              <a:t>Contacting the Instructor</a:t>
            </a:r>
          </a:p>
          <a:p>
            <a:pPr lvl="1"/>
            <a:r>
              <a:rPr lang="en-US" dirty="0"/>
              <a:t>For private questions about your individual situation, please email the instructor directly (do NOT use Canvas messages – sometimes they do not get through to the instructors)</a:t>
            </a:r>
          </a:p>
          <a:p>
            <a:pPr lvl="1"/>
            <a:r>
              <a:rPr lang="en-US" dirty="0"/>
              <a:t>Please put </a:t>
            </a:r>
            <a:r>
              <a:rPr lang="en-US" dirty="0">
                <a:solidFill>
                  <a:srgbClr val="FF0000"/>
                </a:solidFill>
              </a:rPr>
              <a:t>CS4530 in the subject line</a:t>
            </a:r>
            <a:r>
              <a:rPr lang="en-US" b="1" dirty="0">
                <a:solidFill>
                  <a:srgbClr val="FF0000"/>
                </a:solidFill>
              </a:rPr>
              <a:t> </a:t>
            </a:r>
            <a:r>
              <a:rPr lang="en-US" dirty="0"/>
              <a:t>so your message does not get overlooked</a:t>
            </a:r>
          </a:p>
          <a:p>
            <a:pPr lvl="1"/>
            <a:r>
              <a:rPr lang="en-US" dirty="0"/>
              <a:t>We encourage all students to “meet” with the instructor at least once! </a:t>
            </a:r>
          </a:p>
          <a:p>
            <a:r>
              <a:rPr lang="en-US" dirty="0"/>
              <a:t>Office Hours </a:t>
            </a:r>
          </a:p>
          <a:p>
            <a:pPr lvl="1"/>
            <a:r>
              <a:rPr lang="en-US" dirty="0"/>
              <a:t>Schedule is available at (</a:t>
            </a:r>
            <a:r>
              <a:rPr lang="en-US" dirty="0">
                <a:hlinkClick r:id="rId3"/>
              </a:rPr>
              <a:t>https://neu-se.github.io/CS4530-Fall-2025/staff/</a:t>
            </a:r>
            <a:r>
              <a:rPr lang="en-US" dirty="0"/>
              <a:t>)</a:t>
            </a:r>
          </a:p>
          <a:p>
            <a:pPr lvl="1"/>
            <a:r>
              <a:rPr lang="en-US" dirty="0"/>
              <a:t>TA Office Hours are held via </a:t>
            </a:r>
            <a:r>
              <a:rPr lang="en-US" b="1" dirty="0"/>
              <a:t>Khoury Office Hours App</a:t>
            </a:r>
            <a:endParaRPr lang="en-US" dirty="0"/>
          </a:p>
        </p:txBody>
      </p:sp>
      <p:sp>
        <p:nvSpPr>
          <p:cNvPr id="4" name="Slide Number Placeholder 3">
            <a:extLst>
              <a:ext uri="{FF2B5EF4-FFF2-40B4-BE49-F238E27FC236}">
                <a16:creationId xmlns:a16="http://schemas.microsoft.com/office/drawing/2014/main" id="{66441BF3-B319-4719-9933-B7B7F3244E64}"/>
              </a:ext>
            </a:extLst>
          </p:cNvPr>
          <p:cNvSpPr>
            <a:spLocks noGrp="1"/>
          </p:cNvSpPr>
          <p:nvPr>
            <p:ph type="sldNum" sz="quarter" idx="12"/>
          </p:nvPr>
        </p:nvSpPr>
        <p:spPr/>
        <p:txBody>
          <a:bodyPr/>
          <a:lstStyle/>
          <a:p>
            <a:fld id="{20F37917-FD3A-4669-9018-DA04BCDD3D75}" type="slidenum">
              <a:rPr lang="en-US" smtClean="0"/>
              <a:t>28</a:t>
            </a:fld>
            <a:endParaRPr lang="en-US"/>
          </a:p>
        </p:txBody>
      </p:sp>
    </p:spTree>
    <p:extLst>
      <p:ext uri="{BB962C8B-B14F-4D97-AF65-F5344CB8AC3E}">
        <p14:creationId xmlns:p14="http://schemas.microsoft.com/office/powerpoint/2010/main" val="1602620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DF7AD-1809-4173-85DB-C6679D1D1171}"/>
              </a:ext>
            </a:extLst>
          </p:cNvPr>
          <p:cNvSpPr>
            <a:spLocks noGrp="1"/>
          </p:cNvSpPr>
          <p:nvPr>
            <p:ph type="title"/>
          </p:nvPr>
        </p:nvSpPr>
        <p:spPr/>
        <p:txBody>
          <a:bodyPr/>
          <a:lstStyle/>
          <a:p>
            <a:r>
              <a:rPr lang="en-US" dirty="0"/>
              <a:t>Review</a:t>
            </a:r>
          </a:p>
        </p:txBody>
      </p:sp>
      <p:sp>
        <p:nvSpPr>
          <p:cNvPr id="3" name="Text Placeholder 2">
            <a:extLst>
              <a:ext uri="{FF2B5EF4-FFF2-40B4-BE49-F238E27FC236}">
                <a16:creationId xmlns:a16="http://schemas.microsoft.com/office/drawing/2014/main" id="{2DC04701-46F5-4631-A66B-9AC1D5520E14}"/>
              </a:ext>
            </a:extLst>
          </p:cNvPr>
          <p:cNvSpPr>
            <a:spLocks noGrp="1"/>
          </p:cNvSpPr>
          <p:nvPr>
            <p:ph idx="1"/>
          </p:nvPr>
        </p:nvSpPr>
        <p:spPr/>
        <p:txBody>
          <a:bodyPr/>
          <a:lstStyle/>
          <a:p>
            <a:r>
              <a:rPr lang="en-US" dirty="0"/>
              <a:t>Now that you've studied this lesson, you should be able to:</a:t>
            </a:r>
          </a:p>
          <a:p>
            <a:pPr lvl="1"/>
            <a:r>
              <a:rPr lang="en-US" dirty="0"/>
              <a:t>Explain in general terms what software engineering is </a:t>
            </a:r>
          </a:p>
          <a:p>
            <a:pPr lvl="1"/>
            <a:r>
              <a:rPr lang="en-US" dirty="0"/>
              <a:t>List your weekly obligations as a student</a:t>
            </a:r>
          </a:p>
          <a:p>
            <a:pPr lvl="1"/>
            <a:r>
              <a:rPr lang="en-US" dirty="0"/>
              <a:t>List the requirements for completing the course</a:t>
            </a:r>
          </a:p>
          <a:p>
            <a:endParaRPr lang="en-US" dirty="0"/>
          </a:p>
        </p:txBody>
      </p:sp>
      <p:sp>
        <p:nvSpPr>
          <p:cNvPr id="4" name="Slide Number Placeholder 3">
            <a:extLst>
              <a:ext uri="{FF2B5EF4-FFF2-40B4-BE49-F238E27FC236}">
                <a16:creationId xmlns:a16="http://schemas.microsoft.com/office/drawing/2014/main" id="{9A834773-9D4D-43DB-BE71-9B7317CC3980}"/>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29</a:t>
            </a:fld>
            <a:endParaRPr lang="en-US"/>
          </a:p>
        </p:txBody>
      </p:sp>
    </p:spTree>
    <p:extLst>
      <p:ext uri="{BB962C8B-B14F-4D97-AF65-F5344CB8AC3E}">
        <p14:creationId xmlns:p14="http://schemas.microsoft.com/office/powerpoint/2010/main" val="2798469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aching Assistants"/>
          <p:cNvSpPr txBox="1">
            <a:spLocks noGrp="1"/>
          </p:cNvSpPr>
          <p:nvPr>
            <p:ph type="title"/>
          </p:nvPr>
        </p:nvSpPr>
        <p:spPr/>
        <p:txBody>
          <a:bodyPr/>
          <a:lstStyle/>
          <a:p>
            <a:r>
              <a:rPr lang="en-US" dirty="0"/>
              <a:t>Teaching Assistants</a:t>
            </a:r>
          </a:p>
        </p:txBody>
      </p:sp>
      <p:sp>
        <p:nvSpPr>
          <p:cNvPr id="3" name="Content Placeholder 2">
            <a:extLst>
              <a:ext uri="{FF2B5EF4-FFF2-40B4-BE49-F238E27FC236}">
                <a16:creationId xmlns:a16="http://schemas.microsoft.com/office/drawing/2014/main" id="{68D2A7B5-1CE9-49AA-B560-1BB30E444EFA}"/>
              </a:ext>
            </a:extLst>
          </p:cNvPr>
          <p:cNvSpPr>
            <a:spLocks noGrp="1"/>
          </p:cNvSpPr>
          <p:nvPr>
            <p:ph idx="1"/>
          </p:nvPr>
        </p:nvSpPr>
        <p:spPr>
          <a:xfrm>
            <a:off x="838199" y="1500160"/>
            <a:ext cx="9866971" cy="4351338"/>
          </a:xfrm>
        </p:spPr>
        <p:txBody>
          <a:bodyPr/>
          <a:lstStyle/>
          <a:p>
            <a:r>
              <a:rPr lang="en-US" dirty="0"/>
              <a:t>We have around 300 students and 20 teaching assistants.</a:t>
            </a:r>
          </a:p>
          <a:p>
            <a:r>
              <a:rPr lang="en-US" dirty="0"/>
              <a:t>Their contact info and pictures are on the website</a:t>
            </a:r>
          </a:p>
          <a:p>
            <a:pPr marL="0" indent="0">
              <a:buNone/>
            </a:pPr>
            <a:r>
              <a:rPr lang="en-US" dirty="0"/>
              <a:t>   </a:t>
            </a:r>
            <a:r>
              <a:rPr lang="en-US" dirty="0">
                <a:hlinkClick r:id="rId2"/>
              </a:rPr>
              <a:t>https://neu-se.github.io/CS4530-Fall-2025/staff/</a:t>
            </a:r>
            <a:r>
              <a:rPr lang="en-US" dirty="0"/>
              <a:t>    </a:t>
            </a:r>
          </a:p>
        </p:txBody>
      </p:sp>
      <p:sp>
        <p:nvSpPr>
          <p:cNvPr id="2" name="Slide Number Placeholder 1">
            <a:extLst>
              <a:ext uri="{FF2B5EF4-FFF2-40B4-BE49-F238E27FC236}">
                <a16:creationId xmlns:a16="http://schemas.microsoft.com/office/drawing/2014/main" id="{AB88C167-C22A-42B0-88F9-2390C357E386}"/>
              </a:ext>
            </a:extLst>
          </p:cNvPr>
          <p:cNvSpPr>
            <a:spLocks noGrp="1"/>
          </p:cNvSpPr>
          <p:nvPr>
            <p:ph type="sldNum" sz="quarter" idx="12"/>
          </p:nvPr>
        </p:nvSpPr>
        <p:spPr/>
        <p:txBody>
          <a:bodyPr/>
          <a:lstStyle/>
          <a:p>
            <a:fld id="{86CB4B4D-7CA3-9044-876B-883B54F8677D}"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By the end of this lesson, you should be able to:</a:t>
            </a:r>
          </a:p>
          <a:p>
            <a:pPr lvl="1"/>
            <a:r>
              <a:rPr lang="en-US" dirty="0"/>
              <a:t>Explain in general terms what software engineering is </a:t>
            </a:r>
          </a:p>
          <a:p>
            <a:pPr lvl="1"/>
            <a:r>
              <a:rPr lang="en-US" dirty="0"/>
              <a:t>List your weekly obligations as a student</a:t>
            </a:r>
          </a:p>
          <a:p>
            <a:pPr lvl="1"/>
            <a:r>
              <a:rPr lang="en-US" dirty="0"/>
              <a:t>List the requirements for completing the course</a:t>
            </a:r>
          </a:p>
          <a:p>
            <a:endParaRPr lang="en-US" dirty="0"/>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4</a:t>
            </a:fld>
            <a:endParaRPr lang="en-US"/>
          </a:p>
        </p:txBody>
      </p:sp>
    </p:spTree>
    <p:extLst>
      <p:ext uri="{BB962C8B-B14F-4D97-AF65-F5344CB8AC3E}">
        <p14:creationId xmlns:p14="http://schemas.microsoft.com/office/powerpoint/2010/main" val="3915051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79A6-6B8D-FF40-B716-C7871F625782}"/>
              </a:ext>
            </a:extLst>
          </p:cNvPr>
          <p:cNvSpPr>
            <a:spLocks noGrp="1"/>
          </p:cNvSpPr>
          <p:nvPr>
            <p:ph type="title"/>
          </p:nvPr>
        </p:nvSpPr>
        <p:spPr/>
        <p:txBody>
          <a:bodyPr/>
          <a:lstStyle/>
          <a:p>
            <a:r>
              <a:rPr lang="en-US" dirty="0"/>
              <a:t>The idea of "software engineering" dates back to 1969</a:t>
            </a:r>
          </a:p>
        </p:txBody>
      </p:sp>
      <p:sp>
        <p:nvSpPr>
          <p:cNvPr id="4" name="Slide Number Placeholder 3">
            <a:extLst>
              <a:ext uri="{FF2B5EF4-FFF2-40B4-BE49-F238E27FC236}">
                <a16:creationId xmlns:a16="http://schemas.microsoft.com/office/drawing/2014/main" id="{A3D68813-4FFC-5F4F-8584-9D86D9D9AB37}"/>
              </a:ext>
            </a:extLst>
          </p:cNvPr>
          <p:cNvSpPr>
            <a:spLocks noGrp="1"/>
          </p:cNvSpPr>
          <p:nvPr>
            <p:ph type="sldNum" sz="quarter" idx="12"/>
          </p:nvPr>
        </p:nvSpPr>
        <p:spPr/>
        <p:txBody>
          <a:bodyPr/>
          <a:lstStyle/>
          <a:p>
            <a:fld id="{20F37917-FD3A-4669-9018-DA04BCDD3D75}" type="slidenum">
              <a:rPr lang="en-US" smtClean="0"/>
              <a:t>5</a:t>
            </a:fld>
            <a:endParaRPr lang="en-US"/>
          </a:p>
        </p:txBody>
      </p:sp>
      <p:grpSp>
        <p:nvGrpSpPr>
          <p:cNvPr id="20" name="Image">
            <a:extLst>
              <a:ext uri="{FF2B5EF4-FFF2-40B4-BE49-F238E27FC236}">
                <a16:creationId xmlns:a16="http://schemas.microsoft.com/office/drawing/2014/main" id="{D91418EE-631B-1741-8F05-9B9A7C906D01}"/>
              </a:ext>
            </a:extLst>
          </p:cNvPr>
          <p:cNvGrpSpPr/>
          <p:nvPr/>
        </p:nvGrpSpPr>
        <p:grpSpPr>
          <a:xfrm>
            <a:off x="6612312" y="1653160"/>
            <a:ext cx="2171922" cy="2966934"/>
            <a:chOff x="0" y="0"/>
            <a:chExt cx="5054600" cy="7404100"/>
          </a:xfrm>
        </p:grpSpPr>
        <p:pic>
          <p:nvPicPr>
            <p:cNvPr id="21" name="Image" descr="Image">
              <a:extLst>
                <a:ext uri="{FF2B5EF4-FFF2-40B4-BE49-F238E27FC236}">
                  <a16:creationId xmlns:a16="http://schemas.microsoft.com/office/drawing/2014/main" id="{F8B4CEAC-2CE4-C145-B84F-AD5D04FA3E70}"/>
                </a:ext>
              </a:extLst>
            </p:cNvPr>
            <p:cNvPicPr>
              <a:picLocks noChangeAspect="1"/>
            </p:cNvPicPr>
            <p:nvPr/>
          </p:nvPicPr>
          <p:blipFill>
            <a:blip r:embed="rId3"/>
            <a:stretch>
              <a:fillRect/>
            </a:stretch>
          </p:blipFill>
          <p:spPr>
            <a:xfrm>
              <a:off x="127000" y="88900"/>
              <a:ext cx="4800600" cy="7073900"/>
            </a:xfrm>
            <a:prstGeom prst="rect">
              <a:avLst/>
            </a:prstGeom>
            <a:ln>
              <a:noFill/>
            </a:ln>
            <a:effectLst/>
          </p:spPr>
        </p:pic>
        <p:pic>
          <p:nvPicPr>
            <p:cNvPr id="22" name="Image" descr="Image">
              <a:extLst>
                <a:ext uri="{FF2B5EF4-FFF2-40B4-BE49-F238E27FC236}">
                  <a16:creationId xmlns:a16="http://schemas.microsoft.com/office/drawing/2014/main" id="{E6A04EA2-CA45-394A-8003-28CCF5B00AB5}"/>
                </a:ext>
              </a:extLst>
            </p:cNvPr>
            <p:cNvPicPr>
              <a:picLocks/>
            </p:cNvPicPr>
            <p:nvPr/>
          </p:nvPicPr>
          <p:blipFill>
            <a:blip r:embed="rId4"/>
            <a:stretch>
              <a:fillRect/>
            </a:stretch>
          </p:blipFill>
          <p:spPr>
            <a:xfrm>
              <a:off x="0" y="0"/>
              <a:ext cx="5054600" cy="7404100"/>
            </a:xfrm>
            <a:prstGeom prst="rect">
              <a:avLst/>
            </a:prstGeom>
            <a:effectLst/>
          </p:spPr>
        </p:pic>
      </p:grpSp>
      <p:sp>
        <p:nvSpPr>
          <p:cNvPr id="23" name="Software was very inefficient…">
            <a:extLst>
              <a:ext uri="{FF2B5EF4-FFF2-40B4-BE49-F238E27FC236}">
                <a16:creationId xmlns:a16="http://schemas.microsoft.com/office/drawing/2014/main" id="{1D9AD051-03EA-0644-894A-09CF71BCB156}"/>
              </a:ext>
            </a:extLst>
          </p:cNvPr>
          <p:cNvSpPr txBox="1"/>
          <p:nvPr/>
        </p:nvSpPr>
        <p:spPr>
          <a:xfrm>
            <a:off x="743471" y="4996786"/>
            <a:ext cx="6488508" cy="15901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marL="285750" indent="-285750" algn="l" defTabSz="228600">
              <a:buSzPct val="123000"/>
              <a:buFont typeface="Arial" panose="020B0604020202020204" pitchFamily="34" charset="0"/>
              <a:buChar char="•"/>
              <a:defRPr sz="3000">
                <a:solidFill>
                  <a:srgbClr val="000000"/>
                </a:solidFill>
                <a:latin typeface="Helvetica"/>
                <a:ea typeface="Helvetica"/>
                <a:cs typeface="Helvetica"/>
                <a:sym typeface="Helvetica"/>
              </a:defRPr>
            </a:pPr>
            <a:r>
              <a:rPr sz="2000" dirty="0">
                <a:latin typeface="Calibri" panose="020F0502020204030204" pitchFamily="34" charset="0"/>
                <a:cs typeface="Calibri" panose="020F0502020204030204" pitchFamily="34" charset="0"/>
              </a:rPr>
              <a:t>Software was very inefficient</a:t>
            </a:r>
          </a:p>
          <a:p>
            <a:pPr marL="285750" indent="-285750" algn="l" defTabSz="228600">
              <a:buSzPct val="123000"/>
              <a:buFont typeface="Arial" panose="020B0604020202020204" pitchFamily="34" charset="0"/>
              <a:buChar char="•"/>
              <a:defRPr sz="3000">
                <a:solidFill>
                  <a:srgbClr val="000000"/>
                </a:solidFill>
                <a:latin typeface="Helvetica"/>
                <a:ea typeface="Helvetica"/>
                <a:cs typeface="Helvetica"/>
                <a:sym typeface="Helvetica"/>
              </a:defRPr>
            </a:pPr>
            <a:r>
              <a:rPr sz="2000" dirty="0">
                <a:latin typeface="Calibri" panose="020F0502020204030204" pitchFamily="34" charset="0"/>
                <a:cs typeface="Calibri" panose="020F0502020204030204" pitchFamily="34" charset="0"/>
              </a:rPr>
              <a:t>Software was of low quality</a:t>
            </a:r>
          </a:p>
          <a:p>
            <a:pPr marL="285750" indent="-285750" algn="l" defTabSz="228600">
              <a:buSzPct val="123000"/>
              <a:buFont typeface="Arial" panose="020B0604020202020204" pitchFamily="34" charset="0"/>
              <a:buChar char="•"/>
              <a:defRPr sz="3000">
                <a:solidFill>
                  <a:srgbClr val="000000"/>
                </a:solidFill>
                <a:latin typeface="Helvetica"/>
                <a:ea typeface="Helvetica"/>
                <a:cs typeface="Helvetica"/>
                <a:sym typeface="Helvetica"/>
              </a:defRPr>
            </a:pPr>
            <a:r>
              <a:rPr sz="2000" dirty="0">
                <a:latin typeface="Calibri" panose="020F0502020204030204" pitchFamily="34" charset="0"/>
                <a:cs typeface="Calibri" panose="020F0502020204030204" pitchFamily="34" charset="0"/>
              </a:rPr>
              <a:t>Software often did not meet requirements</a:t>
            </a:r>
          </a:p>
          <a:p>
            <a:pPr marL="285750" indent="-285750" algn="l" defTabSz="228600">
              <a:buSzPct val="123000"/>
              <a:buFont typeface="Arial" panose="020B0604020202020204" pitchFamily="34" charset="0"/>
              <a:buChar char="•"/>
              <a:defRPr sz="3000">
                <a:solidFill>
                  <a:srgbClr val="000000"/>
                </a:solidFill>
                <a:latin typeface="Helvetica"/>
                <a:ea typeface="Helvetica"/>
                <a:cs typeface="Helvetica"/>
                <a:sym typeface="Helvetica"/>
              </a:defRPr>
            </a:pPr>
            <a:r>
              <a:rPr sz="2000" dirty="0">
                <a:latin typeface="Calibri" panose="020F0502020204030204" pitchFamily="34" charset="0"/>
                <a:cs typeface="Calibri" panose="020F0502020204030204" pitchFamily="34" charset="0"/>
              </a:rPr>
              <a:t>Projects were unmanageable and code difficult to maintain</a:t>
            </a:r>
          </a:p>
          <a:p>
            <a:pPr marL="285750" indent="-285750" algn="l" defTabSz="228600">
              <a:buSzPct val="123000"/>
              <a:buFont typeface="Arial" panose="020B0604020202020204" pitchFamily="34" charset="0"/>
              <a:buChar char="•"/>
              <a:defRPr sz="3000">
                <a:solidFill>
                  <a:srgbClr val="000000"/>
                </a:solidFill>
                <a:latin typeface="Helvetica"/>
                <a:ea typeface="Helvetica"/>
                <a:cs typeface="Helvetica"/>
                <a:sym typeface="Helvetica"/>
              </a:defRPr>
            </a:pPr>
            <a:r>
              <a:rPr sz="2000" dirty="0">
                <a:latin typeface="Calibri" panose="020F0502020204030204" pitchFamily="34" charset="0"/>
                <a:cs typeface="Calibri" panose="020F0502020204030204" pitchFamily="34" charset="0"/>
              </a:rPr>
              <a:t>Software was never delivered</a:t>
            </a:r>
          </a:p>
        </p:txBody>
      </p:sp>
      <p:pic>
        <p:nvPicPr>
          <p:cNvPr id="24" name="Image" descr="Image">
            <a:extLst>
              <a:ext uri="{FF2B5EF4-FFF2-40B4-BE49-F238E27FC236}">
                <a16:creationId xmlns:a16="http://schemas.microsoft.com/office/drawing/2014/main" id="{D7AEDDE5-24AC-A947-A8C0-2AB52174A52B}"/>
              </a:ext>
            </a:extLst>
          </p:cNvPr>
          <p:cNvPicPr>
            <a:picLocks noChangeAspect="1"/>
          </p:cNvPicPr>
          <p:nvPr/>
        </p:nvPicPr>
        <p:blipFill>
          <a:blip r:embed="rId5"/>
          <a:stretch>
            <a:fillRect/>
          </a:stretch>
        </p:blipFill>
        <p:spPr>
          <a:xfrm>
            <a:off x="9181879" y="1653160"/>
            <a:ext cx="2171921" cy="1476907"/>
          </a:xfrm>
          <a:prstGeom prst="rect">
            <a:avLst/>
          </a:prstGeom>
          <a:ln w="12700">
            <a:miter lim="400000"/>
          </a:ln>
        </p:spPr>
      </p:pic>
      <p:sp>
        <p:nvSpPr>
          <p:cNvPr id="25" name="A call to action: We must study how to build software">
            <a:extLst>
              <a:ext uri="{FF2B5EF4-FFF2-40B4-BE49-F238E27FC236}">
                <a16:creationId xmlns:a16="http://schemas.microsoft.com/office/drawing/2014/main" id="{D325F4EC-480D-2542-90C8-A442691DED6E}"/>
              </a:ext>
            </a:extLst>
          </p:cNvPr>
          <p:cNvSpPr txBox="1"/>
          <p:nvPr/>
        </p:nvSpPr>
        <p:spPr>
          <a:xfrm>
            <a:off x="9287155" y="3801600"/>
            <a:ext cx="2904845" cy="16369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a:lnSpc>
                <a:spcPct val="80000"/>
              </a:lnSpc>
              <a:defRPr sz="4000" spc="-79">
                <a:solidFill>
                  <a:srgbClr val="000000"/>
                </a:solidFill>
                <a:latin typeface="Helvetica Neue Medium"/>
                <a:ea typeface="Helvetica Neue Medium"/>
                <a:cs typeface="Helvetica Neue Medium"/>
                <a:sym typeface="Helvetica Neue Medium"/>
              </a:defRPr>
            </a:pPr>
            <a:r>
              <a:rPr sz="3200" dirty="0">
                <a:latin typeface="Calibri" panose="020F0502020204030204" pitchFamily="34" charset="0"/>
                <a:cs typeface="Calibri" panose="020F0502020204030204" pitchFamily="34" charset="0"/>
              </a:rPr>
              <a:t>A call to action: We must study </a:t>
            </a:r>
            <a:r>
              <a:rPr sz="3200" i="1" dirty="0">
                <a:latin typeface="Calibri" panose="020F0502020204030204" pitchFamily="34" charset="0"/>
                <a:cs typeface="Calibri" panose="020F0502020204030204" pitchFamily="34" charset="0"/>
              </a:rPr>
              <a:t>how to build software</a:t>
            </a:r>
          </a:p>
        </p:txBody>
      </p:sp>
      <p:sp>
        <p:nvSpPr>
          <p:cNvPr id="26" name="NATO conference on Software Engineering + Outcomes">
            <a:extLst>
              <a:ext uri="{FF2B5EF4-FFF2-40B4-BE49-F238E27FC236}">
                <a16:creationId xmlns:a16="http://schemas.microsoft.com/office/drawing/2014/main" id="{4250E97A-3820-FD44-8B07-D899F55C66B7}"/>
              </a:ext>
            </a:extLst>
          </p:cNvPr>
          <p:cNvSpPr txBox="1">
            <a:spLocks/>
          </p:cNvSpPr>
          <p:nvPr/>
        </p:nvSpPr>
        <p:spPr>
          <a:xfrm>
            <a:off x="369959" y="4620094"/>
            <a:ext cx="10985500" cy="46739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alibri" panose="020F0502020204030204" pitchFamily="34" charset="0"/>
                <a:cs typeface="Calibri" panose="020F0502020204030204" pitchFamily="34" charset="0"/>
              </a:rPr>
              <a:t>NATO conference on Software Engineering + Outcomes</a:t>
            </a:r>
          </a:p>
        </p:txBody>
      </p:sp>
      <p:sp>
        <p:nvSpPr>
          <p:cNvPr id="3" name="TextBox 2">
            <a:extLst>
              <a:ext uri="{FF2B5EF4-FFF2-40B4-BE49-F238E27FC236}">
                <a16:creationId xmlns:a16="http://schemas.microsoft.com/office/drawing/2014/main" id="{DEC1C701-C29B-AB98-F894-B20944CFDF46}"/>
              </a:ext>
            </a:extLst>
          </p:cNvPr>
          <p:cNvSpPr txBox="1"/>
          <p:nvPr/>
        </p:nvSpPr>
        <p:spPr>
          <a:xfrm>
            <a:off x="369959" y="1498539"/>
            <a:ext cx="361776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Margaret Hamilton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NASA, around 1963</a:t>
            </a:r>
            <a:endPar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pic>
        <p:nvPicPr>
          <p:cNvPr id="5" name="Picture 4" descr="A close-up of a person&#10;&#10;AI-generated content may be incorrect.">
            <a:extLst>
              <a:ext uri="{FF2B5EF4-FFF2-40B4-BE49-F238E27FC236}">
                <a16:creationId xmlns:a16="http://schemas.microsoft.com/office/drawing/2014/main" id="{7C3C3C93-0D47-D225-9959-EDCE90A9915E}"/>
              </a:ext>
            </a:extLst>
          </p:cNvPr>
          <p:cNvPicPr>
            <a:picLocks noChangeAspect="1"/>
          </p:cNvPicPr>
          <p:nvPr/>
        </p:nvPicPr>
        <p:blipFill>
          <a:blip r:embed="rId6"/>
          <a:stretch>
            <a:fillRect/>
          </a:stretch>
        </p:blipFill>
        <p:spPr>
          <a:xfrm>
            <a:off x="762302" y="2393750"/>
            <a:ext cx="1630170" cy="2027902"/>
          </a:xfrm>
          <a:prstGeom prst="rect">
            <a:avLst/>
          </a:prstGeom>
        </p:spPr>
      </p:pic>
      <p:pic>
        <p:nvPicPr>
          <p:cNvPr id="6" name="Picture 5" descr="undefined">
            <a:extLst>
              <a:ext uri="{FF2B5EF4-FFF2-40B4-BE49-F238E27FC236}">
                <a16:creationId xmlns:a16="http://schemas.microsoft.com/office/drawing/2014/main" id="{83DD2F54-F667-9BB0-85EF-C6F610623635}"/>
              </a:ext>
            </a:extLst>
          </p:cNvPr>
          <p:cNvPicPr>
            <a:picLocks noChangeAspect="1"/>
          </p:cNvPicPr>
          <p:nvPr/>
        </p:nvPicPr>
        <p:blipFill>
          <a:blip r:embed="rId7"/>
          <a:stretch>
            <a:fillRect/>
          </a:stretch>
        </p:blipFill>
        <p:spPr>
          <a:xfrm>
            <a:off x="2506042" y="2391614"/>
            <a:ext cx="1626696" cy="2027903"/>
          </a:xfrm>
          <a:prstGeom prst="rect">
            <a:avLst/>
          </a:prstGeom>
        </p:spPr>
      </p:pic>
      <p:sp>
        <p:nvSpPr>
          <p:cNvPr id="7" name="TextBox 6">
            <a:extLst>
              <a:ext uri="{FF2B5EF4-FFF2-40B4-BE49-F238E27FC236}">
                <a16:creationId xmlns:a16="http://schemas.microsoft.com/office/drawing/2014/main" id="{87C44D12-6AA0-D171-860C-54E12A2055ED}"/>
              </a:ext>
            </a:extLst>
          </p:cNvPr>
          <p:cNvSpPr txBox="1"/>
          <p:nvPr/>
        </p:nvSpPr>
        <p:spPr>
          <a:xfrm>
            <a:off x="4187309" y="1493394"/>
            <a:ext cx="139238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Calibri"/>
                <a:cs typeface="Calibri"/>
              </a:rPr>
              <a:t>The Apollo Guidance Computer's software</a:t>
            </a:r>
          </a:p>
        </p:txBody>
      </p:sp>
    </p:spTree>
    <p:extLst>
      <p:ext uri="{BB962C8B-B14F-4D97-AF65-F5344CB8AC3E}">
        <p14:creationId xmlns:p14="http://schemas.microsoft.com/office/powerpoint/2010/main" val="399362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4E1F0-D163-CEF5-44E4-C0A11AD04919}"/>
              </a:ext>
            </a:extLst>
          </p:cNvPr>
          <p:cNvSpPr>
            <a:spLocks noGrp="1"/>
          </p:cNvSpPr>
          <p:nvPr>
            <p:ph type="title"/>
          </p:nvPr>
        </p:nvSpPr>
        <p:spPr/>
        <p:txBody>
          <a:bodyPr/>
          <a:lstStyle/>
          <a:p>
            <a:r>
              <a:rPr lang="en-US" dirty="0"/>
              <a:t>Goal: to make software an engineering discipline</a:t>
            </a:r>
          </a:p>
        </p:txBody>
      </p:sp>
      <p:sp>
        <p:nvSpPr>
          <p:cNvPr id="3" name="Content Placeholder 2">
            <a:extLst>
              <a:ext uri="{FF2B5EF4-FFF2-40B4-BE49-F238E27FC236}">
                <a16:creationId xmlns:a16="http://schemas.microsoft.com/office/drawing/2014/main" id="{361A88F9-E75F-028A-3A2E-2E06B40C8540}"/>
              </a:ext>
            </a:extLst>
          </p:cNvPr>
          <p:cNvSpPr>
            <a:spLocks noGrp="1"/>
          </p:cNvSpPr>
          <p:nvPr>
            <p:ph idx="1"/>
          </p:nvPr>
        </p:nvSpPr>
        <p:spPr>
          <a:xfrm>
            <a:off x="838200" y="1500160"/>
            <a:ext cx="10134600" cy="4351338"/>
          </a:xfrm>
        </p:spPr>
        <p:txBody>
          <a:bodyPr>
            <a:normAutofit/>
          </a:bodyPr>
          <a:lstStyle/>
          <a:p>
            <a:pPr marL="0" indent="0" algn="ctr">
              <a:buNone/>
            </a:pPr>
            <a:endParaRPr lang="en-US" sz="3600" dirty="0"/>
          </a:p>
          <a:p>
            <a:pPr marL="0" indent="0" algn="ctr">
              <a:buNone/>
            </a:pPr>
            <a:r>
              <a:rPr lang="en-US" sz="3600" dirty="0"/>
              <a:t>Can we discover methods to build software that are as predictable in quality, cost, and time as, for instance, those used to build bridges in civil engineering?</a:t>
            </a:r>
          </a:p>
        </p:txBody>
      </p:sp>
      <p:sp>
        <p:nvSpPr>
          <p:cNvPr id="4" name="Slide Number Placeholder 3">
            <a:extLst>
              <a:ext uri="{FF2B5EF4-FFF2-40B4-BE49-F238E27FC236}">
                <a16:creationId xmlns:a16="http://schemas.microsoft.com/office/drawing/2014/main" id="{CA015CF9-D288-D7F6-DE51-E97A33FA0134}"/>
              </a:ext>
            </a:extLst>
          </p:cNvPr>
          <p:cNvSpPr>
            <a:spLocks noGrp="1"/>
          </p:cNvSpPr>
          <p:nvPr>
            <p:ph type="sldNum" sz="quarter" idx="12"/>
          </p:nvPr>
        </p:nvSpPr>
        <p:spPr/>
        <p:txBody>
          <a:bodyPr/>
          <a:lstStyle/>
          <a:p>
            <a:fld id="{20F37917-FD3A-4669-9018-DA04BCDD3D75}" type="slidenum">
              <a:rPr lang="en-US" smtClean="0"/>
              <a:t>6</a:t>
            </a:fld>
            <a:endParaRPr lang="en-US"/>
          </a:p>
        </p:txBody>
      </p:sp>
    </p:spTree>
    <p:extLst>
      <p:ext uri="{BB962C8B-B14F-4D97-AF65-F5344CB8AC3E}">
        <p14:creationId xmlns:p14="http://schemas.microsoft.com/office/powerpoint/2010/main" val="3161498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C3A4-A4C7-4374-9D87-522BFF10B6D1}"/>
              </a:ext>
            </a:extLst>
          </p:cNvPr>
          <p:cNvSpPr>
            <a:spLocks noGrp="1"/>
          </p:cNvSpPr>
          <p:nvPr>
            <p:ph type="title"/>
          </p:nvPr>
        </p:nvSpPr>
        <p:spPr/>
        <p:txBody>
          <a:bodyPr/>
          <a:lstStyle/>
          <a:p>
            <a:r>
              <a:rPr lang="en-US" sz="3600" dirty="0"/>
              <a:t>Software Engineering encompasses the entire software life cycle</a:t>
            </a:r>
            <a:endParaRPr lang="en-US" dirty="0"/>
          </a:p>
        </p:txBody>
      </p:sp>
      <p:sp>
        <p:nvSpPr>
          <p:cNvPr id="3" name="Text Placeholder 2">
            <a:extLst>
              <a:ext uri="{FF2B5EF4-FFF2-40B4-BE49-F238E27FC236}">
                <a16:creationId xmlns:a16="http://schemas.microsoft.com/office/drawing/2014/main" id="{9AF369B1-9D9C-4BA0-85DD-134DB71691FA}"/>
              </a:ext>
            </a:extLst>
          </p:cNvPr>
          <p:cNvSpPr>
            <a:spLocks noGrp="1"/>
          </p:cNvSpPr>
          <p:nvPr>
            <p:ph idx="1"/>
          </p:nvPr>
        </p:nvSpPr>
        <p:spPr/>
        <p:txBody>
          <a:bodyPr>
            <a:normAutofit/>
          </a:bodyPr>
          <a:lstStyle/>
          <a:p>
            <a:r>
              <a:rPr lang="en-US" sz="3600" dirty="0"/>
              <a:t>It should apply to the</a:t>
            </a:r>
          </a:p>
          <a:p>
            <a:pPr lvl="1"/>
            <a:r>
              <a:rPr lang="en-US" sz="3600" dirty="0"/>
              <a:t>design,</a:t>
            </a:r>
          </a:p>
          <a:p>
            <a:pPr lvl="1"/>
            <a:r>
              <a:rPr lang="en-US" sz="3600" dirty="0"/>
              <a:t>construction,</a:t>
            </a:r>
          </a:p>
          <a:p>
            <a:pPr lvl="1"/>
            <a:r>
              <a:rPr lang="en-US" sz="3600" dirty="0"/>
              <a:t>and maintenance</a:t>
            </a:r>
          </a:p>
          <a:p>
            <a:pPr marL="457200" lvl="1" indent="0">
              <a:buNone/>
            </a:pPr>
            <a:r>
              <a:rPr lang="en-US" sz="3600" dirty="0"/>
              <a:t>=&gt; of large programs </a:t>
            </a:r>
          </a:p>
          <a:p>
            <a:pPr marL="457200" lvl="1" indent="0">
              <a:buNone/>
            </a:pPr>
            <a:r>
              <a:rPr lang="en-US" sz="3600" dirty="0"/>
              <a:t>=&gt; over time. </a:t>
            </a:r>
          </a:p>
          <a:p>
            <a:pPr marL="0" indent="0">
              <a:buNone/>
            </a:pPr>
            <a:endParaRPr lang="en-US" dirty="0"/>
          </a:p>
        </p:txBody>
      </p:sp>
      <p:sp>
        <p:nvSpPr>
          <p:cNvPr id="4" name="Slide Number Placeholder 3">
            <a:extLst>
              <a:ext uri="{FF2B5EF4-FFF2-40B4-BE49-F238E27FC236}">
                <a16:creationId xmlns:a16="http://schemas.microsoft.com/office/drawing/2014/main" id="{FF3C775E-D48B-4F98-AF70-7A1D6E326F7C}"/>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7</a:t>
            </a:fld>
            <a:endParaRPr lang="en-US"/>
          </a:p>
        </p:txBody>
      </p:sp>
    </p:spTree>
    <p:extLst>
      <p:ext uri="{BB962C8B-B14F-4D97-AF65-F5344CB8AC3E}">
        <p14:creationId xmlns:p14="http://schemas.microsoft.com/office/powerpoint/2010/main" val="1713482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2FD64-E61C-568D-68A7-EC5C7C8370DE}"/>
            </a:ext>
          </a:extLst>
        </p:cNvPr>
        <p:cNvGrpSpPr/>
        <p:nvPr/>
      </p:nvGrpSpPr>
      <p:grpSpPr>
        <a:xfrm>
          <a:off x="0" y="0"/>
          <a:ext cx="0" cy="0"/>
          <a:chOff x="0" y="0"/>
          <a:chExt cx="0" cy="0"/>
        </a:xfrm>
      </p:grpSpPr>
      <p:pic>
        <p:nvPicPr>
          <p:cNvPr id="3" name="Picture 2" descr="A group of planets next to each other&#10;&#10;AI-generated content may be incorrect.">
            <a:extLst>
              <a:ext uri="{FF2B5EF4-FFF2-40B4-BE49-F238E27FC236}">
                <a16:creationId xmlns:a16="http://schemas.microsoft.com/office/drawing/2014/main" id="{BED18A3F-6004-EAD5-B5BF-D91581A7DAB5}"/>
              </a:ext>
            </a:extLst>
          </p:cNvPr>
          <p:cNvPicPr>
            <a:picLocks noChangeAspect="1"/>
          </p:cNvPicPr>
          <p:nvPr/>
        </p:nvPicPr>
        <p:blipFill>
          <a:blip r:embed="rId3"/>
          <a:srcRect l="1827" t="70" r="1732" b="3711"/>
          <a:stretch/>
        </p:blipFill>
        <p:spPr>
          <a:xfrm>
            <a:off x="1667" y="23200"/>
            <a:ext cx="12207442" cy="6833673"/>
          </a:xfrm>
          <a:prstGeom prst="rect">
            <a:avLst/>
          </a:prstGeom>
        </p:spPr>
      </p:pic>
      <p:sp>
        <p:nvSpPr>
          <p:cNvPr id="2" name="Title 1">
            <a:extLst>
              <a:ext uri="{FF2B5EF4-FFF2-40B4-BE49-F238E27FC236}">
                <a16:creationId xmlns:a16="http://schemas.microsoft.com/office/drawing/2014/main" id="{069AADB1-ADCD-9675-62A2-6BD09DB5D90A}"/>
              </a:ext>
            </a:extLst>
          </p:cNvPr>
          <p:cNvSpPr>
            <a:spLocks noGrp="1"/>
          </p:cNvSpPr>
          <p:nvPr>
            <p:ph type="title" idx="4294967295"/>
          </p:nvPr>
        </p:nvSpPr>
        <p:spPr>
          <a:xfrm>
            <a:off x="69993" y="23200"/>
            <a:ext cx="10892414" cy="968950"/>
          </a:xfrm>
        </p:spPr>
        <p:txBody>
          <a:bodyPr/>
          <a:lstStyle/>
          <a:p>
            <a:r>
              <a:rPr lang="en-US" dirty="0">
                <a:solidFill>
                  <a:schemeClr val="bg1"/>
                </a:solidFill>
                <a:latin typeface="Verdana"/>
                <a:ea typeface="Verdana"/>
              </a:rPr>
              <a:t>Okay, what do you mean by "large"?</a:t>
            </a:r>
            <a:endParaRPr lang="en-US" dirty="0">
              <a:solidFill>
                <a:schemeClr val="bg1"/>
              </a:solidFill>
            </a:endParaRPr>
          </a:p>
        </p:txBody>
      </p:sp>
      <p:pic>
        <p:nvPicPr>
          <p:cNvPr id="9" name="Picture 8" descr="A book cover with a flamingo&#10;&#10;AI-generated content may be incorrect.">
            <a:extLst>
              <a:ext uri="{FF2B5EF4-FFF2-40B4-BE49-F238E27FC236}">
                <a16:creationId xmlns:a16="http://schemas.microsoft.com/office/drawing/2014/main" id="{584F13AF-63DA-0A6D-2138-E2D68F7C42D0}"/>
              </a:ext>
            </a:extLst>
          </p:cNvPr>
          <p:cNvPicPr>
            <a:picLocks noChangeAspect="1"/>
          </p:cNvPicPr>
          <p:nvPr/>
        </p:nvPicPr>
        <p:blipFill>
          <a:blip r:embed="rId4"/>
          <a:stretch>
            <a:fillRect/>
          </a:stretch>
        </p:blipFill>
        <p:spPr>
          <a:xfrm>
            <a:off x="3563784" y="1431634"/>
            <a:ext cx="2316940" cy="3069938"/>
          </a:xfrm>
          <a:prstGeom prst="rect">
            <a:avLst/>
          </a:prstGeom>
        </p:spPr>
      </p:pic>
      <p:cxnSp>
        <p:nvCxnSpPr>
          <p:cNvPr id="11" name="Connector: Curved 10">
            <a:extLst>
              <a:ext uri="{FF2B5EF4-FFF2-40B4-BE49-F238E27FC236}">
                <a16:creationId xmlns:a16="http://schemas.microsoft.com/office/drawing/2014/main" id="{42317CD8-D1FB-9889-48BD-150940A3A975}"/>
              </a:ext>
            </a:extLst>
          </p:cNvPr>
          <p:cNvCxnSpPr/>
          <p:nvPr/>
        </p:nvCxnSpPr>
        <p:spPr>
          <a:xfrm>
            <a:off x="9015848" y="4019550"/>
            <a:ext cx="402474" cy="1650422"/>
          </a:xfrm>
          <a:prstGeom prst="curvedConnector3">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64170B3-D218-4E89-E24C-B7952B2E3D37}"/>
              </a:ext>
            </a:extLst>
          </p:cNvPr>
          <p:cNvSpPr txBox="1"/>
          <p:nvPr/>
        </p:nvSpPr>
        <p:spPr>
          <a:xfrm>
            <a:off x="8465126" y="2828059"/>
            <a:ext cx="139238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The Apollo Guidance Computer's software</a:t>
            </a:r>
          </a:p>
        </p:txBody>
      </p:sp>
      <p:sp>
        <p:nvSpPr>
          <p:cNvPr id="19" name="TextBox 18">
            <a:extLst>
              <a:ext uri="{FF2B5EF4-FFF2-40B4-BE49-F238E27FC236}">
                <a16:creationId xmlns:a16="http://schemas.microsoft.com/office/drawing/2014/main" id="{48442A52-38C9-DDB4-9F6D-40D7FB046AA0}"/>
              </a:ext>
            </a:extLst>
          </p:cNvPr>
          <p:cNvSpPr txBox="1"/>
          <p:nvPr/>
        </p:nvSpPr>
        <p:spPr>
          <a:xfrm>
            <a:off x="10543309" y="4161559"/>
            <a:ext cx="167813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Your 4-person project in this class</a:t>
            </a:r>
          </a:p>
        </p:txBody>
      </p:sp>
      <p:cxnSp>
        <p:nvCxnSpPr>
          <p:cNvPr id="24" name="Connector: Curved 23">
            <a:extLst>
              <a:ext uri="{FF2B5EF4-FFF2-40B4-BE49-F238E27FC236}">
                <a16:creationId xmlns:a16="http://schemas.microsoft.com/office/drawing/2014/main" id="{9B4DD63A-17A5-1E2C-4F50-0D7B059A6265}"/>
              </a:ext>
            </a:extLst>
          </p:cNvPr>
          <p:cNvCxnSpPr>
            <a:cxnSpLocks/>
          </p:cNvCxnSpPr>
          <p:nvPr/>
        </p:nvCxnSpPr>
        <p:spPr>
          <a:xfrm flipH="1">
            <a:off x="9669435" y="4850822"/>
            <a:ext cx="887729" cy="1633103"/>
          </a:xfrm>
          <a:prstGeom prst="curvedConnector3">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4060560-42C5-E3BC-2C0F-B12BE499BCD5}"/>
              </a:ext>
            </a:extLst>
          </p:cNvPr>
          <p:cNvSpPr txBox="1"/>
          <p:nvPr/>
        </p:nvSpPr>
        <p:spPr>
          <a:xfrm>
            <a:off x="10266217" y="2966603"/>
            <a:ext cx="139238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Almost any pre-series-B startup</a:t>
            </a:r>
          </a:p>
        </p:txBody>
      </p:sp>
      <p:cxnSp>
        <p:nvCxnSpPr>
          <p:cNvPr id="31" name="Connector: Curved 30">
            <a:extLst>
              <a:ext uri="{FF2B5EF4-FFF2-40B4-BE49-F238E27FC236}">
                <a16:creationId xmlns:a16="http://schemas.microsoft.com/office/drawing/2014/main" id="{18DD0B0E-BD39-164C-33FB-6F45CCD5ED7C}"/>
              </a:ext>
            </a:extLst>
          </p:cNvPr>
          <p:cNvCxnSpPr>
            <a:cxnSpLocks/>
          </p:cNvCxnSpPr>
          <p:nvPr/>
        </p:nvCxnSpPr>
        <p:spPr>
          <a:xfrm flipH="1">
            <a:off x="9669434" y="3551958"/>
            <a:ext cx="601980" cy="2732807"/>
          </a:xfrm>
          <a:prstGeom prst="curvedConnector3">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ED7EFAB-6623-73AA-2360-5AA1B0C950B3}"/>
              </a:ext>
            </a:extLst>
          </p:cNvPr>
          <p:cNvSpPr txBox="1"/>
          <p:nvPr/>
        </p:nvSpPr>
        <p:spPr>
          <a:xfrm>
            <a:off x="0" y="6483925"/>
            <a:ext cx="57473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panose="020F0502020204030204"/>
                <a:ea typeface="Calibri"/>
                <a:cs typeface="Calibri"/>
              </a:rPr>
              <a:t>(image from “The Scale of Space” on KWIT, March 2018)</a:t>
            </a:r>
            <a:endPar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3356717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oftware Engineering is about People"/>
          <p:cNvSpPr txBox="1">
            <a:spLocks noGrp="1"/>
          </p:cNvSpPr>
          <p:nvPr>
            <p:ph type="title"/>
          </p:nvPr>
        </p:nvSpPr>
        <p:spPr>
          <a:prstGeom prst="rect">
            <a:avLst/>
          </a:prstGeom>
        </p:spPr>
        <p:txBody>
          <a:bodyPr>
            <a:normAutofit/>
          </a:bodyPr>
          <a:lstStyle/>
          <a:p>
            <a:r>
              <a:rPr lang="en-US" sz="3600" dirty="0"/>
              <a:t>Problem #1: Programs need to be read by people</a:t>
            </a:r>
            <a:endParaRPr sz="3600" dirty="0"/>
          </a:p>
        </p:txBody>
      </p:sp>
      <p:sp>
        <p:nvSpPr>
          <p:cNvPr id="216" name="“Any fool can write code that a computer can understand. Good programmers write code that humans can understand”"/>
          <p:cNvSpPr txBox="1"/>
          <p:nvPr/>
        </p:nvSpPr>
        <p:spPr>
          <a:xfrm>
            <a:off x="336513" y="2028490"/>
            <a:ext cx="8088654" cy="22672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marL="638923" indent="-469900" algn="l">
              <a:lnSpc>
                <a:spcPct val="90000"/>
              </a:lnSpc>
              <a:defRPr sz="8500" spc="-170">
                <a:solidFill>
                  <a:srgbClr val="000000"/>
                </a:solidFill>
                <a:latin typeface="Helvetica Neue Medium"/>
                <a:ea typeface="Helvetica Neue Medium"/>
                <a:cs typeface="Helvetica Neue Medium"/>
                <a:sym typeface="Helvetica Neue Medium"/>
              </a:defRPr>
            </a:lvl1pPr>
          </a:lstStyle>
          <a:p>
            <a:r>
              <a:rPr sz="4000" dirty="0"/>
              <a:t>“</a:t>
            </a:r>
            <a:r>
              <a:rPr sz="4000" dirty="0">
                <a:latin typeface="+mn-lt"/>
              </a:rPr>
              <a:t>Any fool can write code that a computer can understand. Good programmers write code that humans can understand</a:t>
            </a:r>
            <a:r>
              <a:rPr sz="4000" dirty="0"/>
              <a:t>”</a:t>
            </a:r>
          </a:p>
        </p:txBody>
      </p:sp>
      <p:sp>
        <p:nvSpPr>
          <p:cNvPr id="217" name="- Martin Fowler"/>
          <p:cNvSpPr txBox="1"/>
          <p:nvPr/>
        </p:nvSpPr>
        <p:spPr>
          <a:xfrm>
            <a:off x="6420139" y="4515634"/>
            <a:ext cx="1588512"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defTabSz="825500">
              <a:defRPr sz="3600" b="1">
                <a:solidFill>
                  <a:srgbClr val="000000"/>
                </a:solidFill>
              </a:defRPr>
            </a:lvl1pPr>
          </a:lstStyle>
          <a:p>
            <a:r>
              <a:rPr sz="1800" dirty="0"/>
              <a:t> - Martin Fowler</a:t>
            </a:r>
          </a:p>
        </p:txBody>
      </p:sp>
      <p:pic>
        <p:nvPicPr>
          <p:cNvPr id="218" name="1920px-Webysther_20150414193208_-_Martin_Fowler.jpg" descr="1920px-Webysther_20150414193208_-_Martin_Fowler.jpg"/>
          <p:cNvPicPr>
            <a:picLocks noChangeAspect="1"/>
          </p:cNvPicPr>
          <p:nvPr/>
        </p:nvPicPr>
        <p:blipFill>
          <a:blip r:embed="rId3"/>
          <a:stretch>
            <a:fillRect/>
          </a:stretch>
        </p:blipFill>
        <p:spPr>
          <a:xfrm>
            <a:off x="8364837" y="1932221"/>
            <a:ext cx="3270776" cy="4361034"/>
          </a:xfrm>
          <a:prstGeom prst="rect">
            <a:avLst/>
          </a:prstGeom>
          <a:ln w="12700">
            <a:miter lim="400000"/>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tlCol="0" anchor="ctr"/>
      <a:lstStyle>
        <a:defPPr algn="ctr">
          <a:defRPr sz="24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3883</TotalTime>
  <Words>2161</Words>
  <Application>Microsoft Office PowerPoint</Application>
  <PresentationFormat>Widescreen</PresentationFormat>
  <Paragraphs>267</Paragraphs>
  <Slides>29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Helvetica Neue</vt:lpstr>
      <vt:lpstr>Verdana</vt:lpstr>
      <vt:lpstr>Office Theme</vt:lpstr>
      <vt:lpstr>CS 4530: Fundamentals of Software Engineering Module 1.1 Course Introduction</vt:lpstr>
      <vt:lpstr>Instructors</vt:lpstr>
      <vt:lpstr>Teaching Assistants</vt:lpstr>
      <vt:lpstr>Learning Objectives for this Lesson</vt:lpstr>
      <vt:lpstr>The idea of "software engineering" dates back to 1969</vt:lpstr>
      <vt:lpstr>Goal: to make software an engineering discipline</vt:lpstr>
      <vt:lpstr>Software Engineering encompasses the entire software life cycle</vt:lpstr>
      <vt:lpstr>Okay, what do you mean by "large"?</vt:lpstr>
      <vt:lpstr>Problem #1: Programs need to be read by people</vt:lpstr>
      <vt:lpstr>Problem #2: People need to talk to each other</vt:lpstr>
      <vt:lpstr>So, software engineering must encompass:</vt:lpstr>
      <vt:lpstr>The course will cover</vt:lpstr>
      <vt:lpstr>Think of {your software’s} design at three scales</vt:lpstr>
      <vt:lpstr>Think of {your software’s} design at three scales</vt:lpstr>
      <vt:lpstr>So, software engineering must encompass:</vt:lpstr>
      <vt:lpstr>So, software engineering must encompass:</vt:lpstr>
      <vt:lpstr>Learning Objectives for this course:</vt:lpstr>
      <vt:lpstr>The course will be delivered through:</vt:lpstr>
      <vt:lpstr>Course Mechanics:  Lectures and Attendance</vt:lpstr>
      <vt:lpstr>Course Deliverables</vt:lpstr>
      <vt:lpstr>Technology</vt:lpstr>
      <vt:lpstr>Projects for You</vt:lpstr>
      <vt:lpstr>Grade Appeal Policy</vt:lpstr>
      <vt:lpstr>Late Policy</vt:lpstr>
      <vt:lpstr>Academic Integrity (1)</vt:lpstr>
      <vt:lpstr>Academic Integrity (2)</vt:lpstr>
      <vt:lpstr>Academic Integrity (3)</vt:lpstr>
      <vt:lpstr>Communication</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Mitchell Wand</cp:lastModifiedBy>
  <cp:revision>93</cp:revision>
  <dcterms:created xsi:type="dcterms:W3CDTF">2021-01-07T15:19:22Z</dcterms:created>
  <dcterms:modified xsi:type="dcterms:W3CDTF">2025-09-05T00:12:02Z</dcterms:modified>
</cp:coreProperties>
</file>